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67" r:id="rId2"/>
    <p:sldId id="321" r:id="rId3"/>
    <p:sldId id="322" r:id="rId4"/>
    <p:sldId id="323" r:id="rId5"/>
    <p:sldId id="307" r:id="rId6"/>
    <p:sldId id="312" r:id="rId7"/>
    <p:sldId id="308" r:id="rId8"/>
    <p:sldId id="309" r:id="rId9"/>
    <p:sldId id="313" r:id="rId10"/>
    <p:sldId id="336" r:id="rId11"/>
    <p:sldId id="329" r:id="rId12"/>
    <p:sldId id="330" r:id="rId13"/>
    <p:sldId id="331" r:id="rId14"/>
    <p:sldId id="332" r:id="rId15"/>
    <p:sldId id="333" r:id="rId16"/>
    <p:sldId id="337" r:id="rId17"/>
    <p:sldId id="338" r:id="rId18"/>
    <p:sldId id="340" r:id="rId19"/>
    <p:sldId id="341" r:id="rId20"/>
    <p:sldId id="342" r:id="rId21"/>
    <p:sldId id="343" r:id="rId22"/>
    <p:sldId id="344" r:id="rId23"/>
    <p:sldId id="345" r:id="rId24"/>
    <p:sldId id="351" r:id="rId25"/>
    <p:sldId id="352" r:id="rId26"/>
    <p:sldId id="325" r:id="rId27"/>
    <p:sldId id="317" r:id="rId28"/>
    <p:sldId id="314" r:id="rId29"/>
    <p:sldId id="320" r:id="rId30"/>
    <p:sldId id="318" r:id="rId31"/>
    <p:sldId id="324" r:id="rId32"/>
    <p:sldId id="259" r:id="rId3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Közepesen sötét stíl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C89EF96-8CEA-46FF-86C4-4CE0E7609802}" styleName="Világos stílus 3 – 1. jelölőszín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Közepesen sötét stílus 2 – 6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16DA210-FB5B-4158-B5E0-FEB733F419BA}" styleName="Világos stílus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8FB837D-C827-4EFA-A057-4D05807E0F7C}" styleName="Téma alapján készült stílus 1 – 6. jelölőszín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882" autoAdjust="0"/>
    <p:restoredTop sz="94660"/>
  </p:normalViewPr>
  <p:slideViewPr>
    <p:cSldViewPr snapToGrid="0">
      <p:cViewPr>
        <p:scale>
          <a:sx n="86" d="100"/>
          <a:sy n="86" d="100"/>
        </p:scale>
        <p:origin x="696" y="5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EDD1EA26-3C78-430E-8FA8-9DDADD67F2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D2A690DC-2D24-4157-B33C-4206A11BA36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E3C46-0BD5-46B4-8D94-BC337190BF9C}" type="datetimeFigureOut">
              <a:rPr lang="hu-HU" smtClean="0"/>
              <a:t>2022. 11. 30.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D645013C-72AF-46C0-BB67-0AECBFF837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ABF5A197-2122-4165-83B4-FE8EEB32BF5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41B335-3C42-4844-85C8-14498E2AF51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02401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B3CCC3-D689-4CFE-9CCB-2EEF56A5F04B}" type="datetimeFigureOut">
              <a:rPr lang="hu-HU" smtClean="0"/>
              <a:t>2022. 11. 30.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D5B205-15B7-4961-B5D3-85D8C48288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99018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5B205-15B7-4961-B5D3-85D8C4828842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307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5B205-15B7-4961-B5D3-85D8C4828842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0285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Nyomásközpont</a:t>
            </a:r>
            <a:r>
              <a:rPr lang="hu-HU" baseline="0" dirty="0" smtClean="0"/>
              <a:t> kiépítése vízátadásra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F3580-57C9-4137-900C-BE09AA48383B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304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F3580-57C9-4137-900C-BE09AA48383B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9643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F3580-57C9-4137-900C-BE09AA48383B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3927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fld id="{096B90D3-12E0-4781-B4A2-70560A8BDA82}" type="datetime1">
              <a:rPr lang="hu-HU" smtClean="0"/>
              <a:t>2022. 11. 30.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fld id="{840C9B05-E048-4D71-99A8-7C10AD6EFC81}" type="slidenum">
              <a:rPr lang="hu-HU" smtClean="0"/>
              <a:pPr/>
              <a:t>‹#›</a:t>
            </a:fld>
            <a:r>
              <a:rPr lang="hu-HU" dirty="0"/>
              <a:t>/13</a:t>
            </a:r>
          </a:p>
        </p:txBody>
      </p:sp>
    </p:spTree>
    <p:extLst>
      <p:ext uri="{BB962C8B-B14F-4D97-AF65-F5344CB8AC3E}">
        <p14:creationId xmlns:p14="http://schemas.microsoft.com/office/powerpoint/2010/main" val="984841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A8F9-245B-458D-ABBF-407E6B1FF862}" type="datetime1">
              <a:rPr lang="hu-HU" smtClean="0"/>
              <a:t>2022. 11. 30.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C9B05-E048-4D71-99A8-7C10AD6EFC81}" type="slidenum">
              <a:rPr lang="hu-HU" smtClean="0"/>
              <a:pPr/>
              <a:t>‹#›</a:t>
            </a:fld>
            <a:r>
              <a:rPr lang="hu-HU" dirty="0"/>
              <a:t>/13</a:t>
            </a:r>
          </a:p>
        </p:txBody>
      </p:sp>
    </p:spTree>
    <p:extLst>
      <p:ext uri="{BB962C8B-B14F-4D97-AF65-F5344CB8AC3E}">
        <p14:creationId xmlns:p14="http://schemas.microsoft.com/office/powerpoint/2010/main" val="3518258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6492-57DF-487B-91E9-FA8884477DC2}" type="datetime1">
              <a:rPr lang="hu-HU" smtClean="0"/>
              <a:t>2022. 11. 30.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C9B05-E048-4D71-99A8-7C10AD6EFC81}" type="slidenum">
              <a:rPr lang="hu-HU" smtClean="0"/>
              <a:pPr/>
              <a:t>‹#›</a:t>
            </a:fld>
            <a:r>
              <a:rPr lang="hu-HU" dirty="0"/>
              <a:t>/13</a:t>
            </a:r>
          </a:p>
        </p:txBody>
      </p:sp>
    </p:spTree>
    <p:extLst>
      <p:ext uri="{BB962C8B-B14F-4D97-AF65-F5344CB8AC3E}">
        <p14:creationId xmlns:p14="http://schemas.microsoft.com/office/powerpoint/2010/main" val="705991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6734-9B3F-4A67-A081-9EA5C022C509}" type="datetime1">
              <a:rPr lang="hu-HU" smtClean="0"/>
              <a:t>2022. 11. 30.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C9B05-E048-4D71-99A8-7C10AD6EFC81}" type="slidenum">
              <a:rPr lang="hu-HU" smtClean="0"/>
              <a:pPr/>
              <a:t>‹#›</a:t>
            </a:fld>
            <a:r>
              <a:rPr lang="hu-HU" dirty="0"/>
              <a:t>/13</a:t>
            </a:r>
          </a:p>
        </p:txBody>
      </p:sp>
    </p:spTree>
    <p:extLst>
      <p:ext uri="{BB962C8B-B14F-4D97-AF65-F5344CB8AC3E}">
        <p14:creationId xmlns:p14="http://schemas.microsoft.com/office/powerpoint/2010/main" val="2466306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A1F76-3FF3-42D9-9474-5D3DDA023D5F}" type="datetime1">
              <a:rPr lang="hu-HU" smtClean="0"/>
              <a:t>2022. 11. 30.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C9B05-E048-4D71-99A8-7C10AD6EFC81}" type="slidenum">
              <a:rPr lang="hu-HU" smtClean="0"/>
              <a:pPr/>
              <a:t>‹#›</a:t>
            </a:fld>
            <a:r>
              <a:rPr lang="hu-HU" dirty="0"/>
              <a:t>/13</a:t>
            </a:r>
          </a:p>
        </p:txBody>
      </p:sp>
    </p:spTree>
    <p:extLst>
      <p:ext uri="{BB962C8B-B14F-4D97-AF65-F5344CB8AC3E}">
        <p14:creationId xmlns:p14="http://schemas.microsoft.com/office/powerpoint/2010/main" val="173306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AE944-A822-4D3B-8338-98DCA5910E62}" type="datetime1">
              <a:rPr lang="hu-HU" smtClean="0"/>
              <a:t>2022. 11. 30.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C9B05-E048-4D71-99A8-7C10AD6EFC81}" type="slidenum">
              <a:rPr lang="hu-HU" smtClean="0"/>
              <a:pPr/>
              <a:t>‹#›</a:t>
            </a:fld>
            <a:r>
              <a:rPr lang="hu-HU" dirty="0"/>
              <a:t>/13</a:t>
            </a:r>
          </a:p>
        </p:txBody>
      </p:sp>
    </p:spTree>
    <p:extLst>
      <p:ext uri="{BB962C8B-B14F-4D97-AF65-F5344CB8AC3E}">
        <p14:creationId xmlns:p14="http://schemas.microsoft.com/office/powerpoint/2010/main" val="3317460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A6719-A62D-48C6-B2CC-7D40F90ED59E}" type="datetime1">
              <a:rPr lang="hu-HU" smtClean="0"/>
              <a:t>2022. 11. 30.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C9B05-E048-4D71-99A8-7C10AD6EFC81}" type="slidenum">
              <a:rPr lang="hu-HU" smtClean="0"/>
              <a:pPr/>
              <a:t>‹#›</a:t>
            </a:fld>
            <a:r>
              <a:rPr lang="hu-HU" dirty="0"/>
              <a:t>/13</a:t>
            </a:r>
          </a:p>
        </p:txBody>
      </p:sp>
    </p:spTree>
    <p:extLst>
      <p:ext uri="{BB962C8B-B14F-4D97-AF65-F5344CB8AC3E}">
        <p14:creationId xmlns:p14="http://schemas.microsoft.com/office/powerpoint/2010/main" val="1849748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6DF3E-7089-4BB8-8E61-8F18F3EB8775}" type="datetime1">
              <a:rPr lang="hu-HU" smtClean="0"/>
              <a:t>2022. 11. 30.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C9B05-E048-4D71-99A8-7C10AD6EFC81}" type="slidenum">
              <a:rPr lang="hu-HU" smtClean="0"/>
              <a:pPr/>
              <a:t>‹#›</a:t>
            </a:fld>
            <a:r>
              <a:rPr lang="hu-HU" dirty="0"/>
              <a:t>/13</a:t>
            </a:r>
          </a:p>
        </p:txBody>
      </p:sp>
    </p:spTree>
    <p:extLst>
      <p:ext uri="{BB962C8B-B14F-4D97-AF65-F5344CB8AC3E}">
        <p14:creationId xmlns:p14="http://schemas.microsoft.com/office/powerpoint/2010/main" val="3528626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DBE5F-A7E7-4164-BFFB-77DDFC668663}" type="datetime1">
              <a:rPr lang="hu-HU" smtClean="0"/>
              <a:t>2022. 11. 30.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C9B05-E048-4D71-99A8-7C10AD6EFC81}" type="slidenum">
              <a:rPr lang="hu-HU" smtClean="0"/>
              <a:pPr/>
              <a:t>‹#›</a:t>
            </a:fld>
            <a:r>
              <a:rPr lang="hu-HU" dirty="0"/>
              <a:t>/13</a:t>
            </a:r>
          </a:p>
        </p:txBody>
      </p:sp>
    </p:spTree>
    <p:extLst>
      <p:ext uri="{BB962C8B-B14F-4D97-AF65-F5344CB8AC3E}">
        <p14:creationId xmlns:p14="http://schemas.microsoft.com/office/powerpoint/2010/main" val="4112835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5B70C-FFF2-450B-A9D3-9690AC6EC833}" type="datetime1">
              <a:rPr lang="hu-HU" smtClean="0"/>
              <a:t>2022. 11. 30.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C9B05-E048-4D71-99A8-7C10AD6EFC81}" type="slidenum">
              <a:rPr lang="hu-HU" smtClean="0"/>
              <a:pPr/>
              <a:t>‹#›</a:t>
            </a:fld>
            <a:r>
              <a:rPr lang="hu-HU" dirty="0"/>
              <a:t>/13</a:t>
            </a:r>
          </a:p>
        </p:txBody>
      </p:sp>
    </p:spTree>
    <p:extLst>
      <p:ext uri="{BB962C8B-B14F-4D97-AF65-F5344CB8AC3E}">
        <p14:creationId xmlns:p14="http://schemas.microsoft.com/office/powerpoint/2010/main" val="3868846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7898C-EAF2-4414-A0D0-0A67A5D70949}" type="datetime1">
              <a:rPr lang="hu-HU" smtClean="0"/>
              <a:t>2022. 11. 30.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C9B05-E048-4D71-99A8-7C10AD6EFC81}" type="slidenum">
              <a:rPr lang="hu-HU" smtClean="0"/>
              <a:pPr/>
              <a:t>‹#›</a:t>
            </a:fld>
            <a:r>
              <a:rPr lang="hu-HU" dirty="0"/>
              <a:t>/13</a:t>
            </a:r>
          </a:p>
        </p:txBody>
      </p:sp>
    </p:spTree>
    <p:extLst>
      <p:ext uri="{BB962C8B-B14F-4D97-AF65-F5344CB8AC3E}">
        <p14:creationId xmlns:p14="http://schemas.microsoft.com/office/powerpoint/2010/main" val="16420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alphaModFix amt="6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5000"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077ADC92-3A2B-4F21-8A85-BFEB28A7B767}" type="datetime1">
              <a:rPr lang="hu-HU" smtClean="0"/>
              <a:t>2022. 11. 30.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40C9B05-E048-4D71-99A8-7C10AD6EFC81}" type="slidenum">
              <a:rPr lang="hu-HU" smtClean="0"/>
              <a:pPr/>
              <a:t>‹#›</a:t>
            </a:fld>
            <a:r>
              <a:rPr lang="hu-HU" dirty="0"/>
              <a:t>/13</a:t>
            </a:r>
          </a:p>
        </p:txBody>
      </p:sp>
    </p:spTree>
    <p:extLst>
      <p:ext uri="{BB962C8B-B14F-4D97-AF65-F5344CB8AC3E}">
        <p14:creationId xmlns:p14="http://schemas.microsoft.com/office/powerpoint/2010/main" val="3582729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laurinyeczpal@environ.h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tmp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740664"/>
            <a:ext cx="9144000" cy="2990087"/>
          </a:xfrm>
        </p:spPr>
        <p:txBody>
          <a:bodyPr>
            <a:noAutofit/>
          </a:bodyPr>
          <a:lstStyle/>
          <a:p>
            <a:r>
              <a:rPr lang="hu-HU" sz="4000" dirty="0">
                <a:latin typeface="Proxima Nova Cn Rg" panose="02000506030000020004" pitchFamily="50" charset="-18"/>
              </a:rPr>
              <a:t/>
            </a:r>
            <a:br>
              <a:rPr lang="hu-HU" sz="4000" dirty="0">
                <a:latin typeface="Proxima Nova Cn Rg" panose="02000506030000020004" pitchFamily="50" charset="-18"/>
              </a:rPr>
            </a:br>
            <a:r>
              <a:rPr lang="hu-HU" sz="4000" dirty="0">
                <a:latin typeface="Proxima Nova Cn Rg" panose="02000506030000020004" pitchFamily="50" charset="-18"/>
              </a:rPr>
              <a:t/>
            </a:r>
            <a:br>
              <a:rPr lang="hu-HU" sz="4000" dirty="0">
                <a:latin typeface="Proxima Nova Cn Rg" panose="02000506030000020004" pitchFamily="50" charset="-18"/>
              </a:rPr>
            </a:br>
            <a:r>
              <a:rPr lang="hu-HU" sz="4000" dirty="0">
                <a:latin typeface="Proxima Nova Cn Rg" panose="02000506030000020004" pitchFamily="50" charset="-18"/>
              </a:rPr>
              <a:t>A Duna–Tisza közi Homokhátság vízhiányos ökológiai állapotának javítását, helyreállítását célzó vízkészlet-gazdálkodási projekt I.ütemének előkészítése</a:t>
            </a:r>
            <a:br>
              <a:rPr lang="hu-HU" sz="4000" dirty="0">
                <a:latin typeface="Proxima Nova Cn Rg" panose="02000506030000020004" pitchFamily="50" charset="-18"/>
              </a:rPr>
            </a:br>
            <a:r>
              <a:rPr lang="hu-HU" sz="4000" dirty="0">
                <a:latin typeface="Proxima Nova Cn Rg" panose="02000506030000020004" pitchFamily="50" charset="-18"/>
              </a:rPr>
              <a:t/>
            </a:r>
            <a:br>
              <a:rPr lang="hu-HU" sz="4000" dirty="0">
                <a:latin typeface="Proxima Nova Cn Rg" panose="02000506030000020004" pitchFamily="50" charset="-18"/>
              </a:rPr>
            </a:br>
            <a:r>
              <a:rPr lang="hu-HU" sz="4000" dirty="0">
                <a:latin typeface="Proxima Nova Cn Rg" panose="02000506030000020004" pitchFamily="50" charset="-18"/>
              </a:rPr>
              <a:t>Projekt előrehaladási szakmai beszámoló</a:t>
            </a:r>
            <a:endParaRPr lang="hu-HU" sz="4400" dirty="0">
              <a:latin typeface="Proxima Nova Cn Rg" panose="02000506030000020004" pitchFamily="50" charset="-18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4079875"/>
            <a:ext cx="9144000" cy="1655762"/>
          </a:xfrm>
        </p:spPr>
        <p:txBody>
          <a:bodyPr>
            <a:normAutofit fontScale="85000" lnSpcReduction="20000"/>
          </a:bodyPr>
          <a:lstStyle/>
          <a:p>
            <a:r>
              <a:rPr lang="hu-HU" sz="2800" dirty="0">
                <a:latin typeface="Proxima Nova Cn Rg" panose="02000506030000020004" pitchFamily="50" charset="-18"/>
              </a:rPr>
              <a:t>Laurinyecz Pál</a:t>
            </a:r>
          </a:p>
          <a:p>
            <a:r>
              <a:rPr lang="hu-HU" sz="2000" dirty="0">
                <a:latin typeface="Proxima Nova Cn Rg" panose="02000506030000020004" pitchFamily="50" charset="-18"/>
              </a:rPr>
              <a:t>műszaki igazgatóhelyettes - VIZITERV Environ Kft.</a:t>
            </a:r>
          </a:p>
          <a:p>
            <a:r>
              <a:rPr lang="hu-HU" sz="2000" dirty="0">
                <a:latin typeface="Proxima Nova Cn Rg" panose="02000506030000020004" pitchFamily="50" charset="-18"/>
                <a:hlinkClick r:id="rId2"/>
              </a:rPr>
              <a:t>laurinyeczpal@environ.hu</a:t>
            </a:r>
            <a:endParaRPr lang="hu-HU" sz="2000" dirty="0">
              <a:latin typeface="Proxima Nova Cn Rg" panose="02000506030000020004" pitchFamily="50" charset="-18"/>
            </a:endParaRPr>
          </a:p>
          <a:p>
            <a:endParaRPr lang="hu-HU" sz="2000" dirty="0">
              <a:latin typeface="Proxima Nova Cn Rg" panose="02000506030000020004" pitchFamily="50" charset="-18"/>
            </a:endParaRPr>
          </a:p>
          <a:p>
            <a:r>
              <a:rPr lang="hu-HU" sz="2000" i="1" dirty="0" smtClean="0">
                <a:latin typeface="Proxima Nova Cn Rg" panose="02000506030000020004" pitchFamily="50" charset="-18"/>
              </a:rPr>
              <a:t>2022.12.01.</a:t>
            </a:r>
            <a:endParaRPr lang="hu-HU" sz="2000" i="1" dirty="0">
              <a:latin typeface="Proxima Nova Cn Rg" panose="02000506030000020004" pitchFamily="50" charset="-18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157" y="164874"/>
            <a:ext cx="1109870" cy="84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3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3/a tervezési területen tervezett beavatkozások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A1F76-3FF3-42D9-9474-5D3DDA023D5F}" type="datetime1">
              <a:rPr lang="hu-HU" smtClean="0"/>
              <a:t>2022. 11. 30.</a:t>
            </a:fld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C9B05-E048-4D71-99A8-7C10AD6EFC81}" type="slidenum">
              <a:rPr lang="hu-HU" smtClean="0"/>
              <a:pPr/>
              <a:t>10</a:t>
            </a:fld>
            <a:r>
              <a:rPr lang="hu-HU" smtClean="0"/>
              <a:t>/13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7223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>
            <a:extLst>
              <a:ext uri="{FF2B5EF4-FFF2-40B4-BE49-F238E27FC236}">
                <a16:creationId xmlns:a16="http://schemas.microsoft.com/office/drawing/2014/main" id="{C803E2ED-8B80-4EA6-90B1-33F312B962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6763" y="2142423"/>
            <a:ext cx="4383080" cy="2603607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19F5A8E0-E4AD-4990-A7B6-43677B7333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6187" y="4341256"/>
            <a:ext cx="5863390" cy="2347639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BD2A4B23-AFBE-436D-9DA3-30161AFCFD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349" y="1993150"/>
            <a:ext cx="6025451" cy="4178162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3F40501-D49C-426E-8C99-211A6371B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hu-HU" dirty="0"/>
              <a:t>Komplex műtárgy és tűsgát bontási terve</a:t>
            </a:r>
          </a:p>
        </p:txBody>
      </p:sp>
    </p:spTree>
    <p:extLst>
      <p:ext uri="{BB962C8B-B14F-4D97-AF65-F5344CB8AC3E}">
        <p14:creationId xmlns:p14="http://schemas.microsoft.com/office/powerpoint/2010/main" val="330877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D418C048-1FCF-4E5A-974E-D439994BA5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654" y="3508755"/>
            <a:ext cx="11404083" cy="2596156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3F40501-D49C-426E-8C99-211A6371B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hu-HU" dirty="0"/>
              <a:t>Duna-Tisza csatorna rekonstrukciója</a:t>
            </a:r>
          </a:p>
        </p:txBody>
      </p:sp>
      <p:sp>
        <p:nvSpPr>
          <p:cNvPr id="18" name="Tartalom helye 7">
            <a:extLst>
              <a:ext uri="{FF2B5EF4-FFF2-40B4-BE49-F238E27FC236}">
                <a16:creationId xmlns:a16="http://schemas.microsoft.com/office/drawing/2014/main" id="{60BEED00-C6F5-4C5F-A696-A7B1170D4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810" y="1325563"/>
            <a:ext cx="4104016" cy="1746403"/>
          </a:xfrm>
        </p:spPr>
        <p:txBody>
          <a:bodyPr>
            <a:noAutofit/>
          </a:bodyPr>
          <a:lstStyle/>
          <a:p>
            <a:pPr lvl="0"/>
            <a:r>
              <a:rPr lang="hu-HU" sz="1600" dirty="0"/>
              <a:t>Beavatkozás hossza: 21,9 km</a:t>
            </a:r>
          </a:p>
          <a:p>
            <a:pPr lvl="0"/>
            <a:r>
              <a:rPr lang="hu-HU" sz="1600" dirty="0"/>
              <a:t>Tervezett vízszállítás: 8,0 m3/s</a:t>
            </a:r>
          </a:p>
          <a:p>
            <a:pPr lvl="0"/>
            <a:r>
              <a:rPr lang="hu-HU" sz="1600" dirty="0"/>
              <a:t>Kotort anyagmennyiség: </a:t>
            </a:r>
            <a:r>
              <a:rPr lang="hu-HU" sz="1600" dirty="0" err="1"/>
              <a:t>cca</a:t>
            </a:r>
            <a:r>
              <a:rPr lang="hu-HU" sz="1600" dirty="0"/>
              <a:t> 500.000 m3</a:t>
            </a:r>
          </a:p>
          <a:p>
            <a:pPr lvl="0"/>
            <a:r>
              <a:rPr lang="hu-HU" sz="1600" dirty="0"/>
              <a:t>Iszapelhelyezés helyszínen</a:t>
            </a:r>
          </a:p>
        </p:txBody>
      </p:sp>
      <p:pic>
        <p:nvPicPr>
          <p:cNvPr id="4098" name="Picture 2" descr="Kétéltű kotrógép Hollandiábó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826" y="1016553"/>
            <a:ext cx="3683598" cy="207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Kép 18" descr="Miért épülnek zagykazetták Szarvas térségében? - Országos Vízügyi  Főigazgatósá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935" y="1097280"/>
            <a:ext cx="2655570" cy="1989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Kép 1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3986"/>
            <a:ext cx="5759450" cy="244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50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>
            <a:extLst>
              <a:ext uri="{FF2B5EF4-FFF2-40B4-BE49-F238E27FC236}">
                <a16:creationId xmlns:a16="http://schemas.microsoft.com/office/drawing/2014/main" id="{A5942B7D-DA57-412F-956B-12EF7136E2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01311" y="2433169"/>
            <a:ext cx="3602936" cy="49784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3F40501-D49C-426E-8C99-211A6371B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/>
          <a:p>
            <a:r>
              <a:rPr lang="hu-HU" dirty="0"/>
              <a:t>Vízpótló rendszer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564CBB5-E1EC-4D08-B894-09FADBA0DA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117822" cy="4351338"/>
          </a:xfrm>
        </p:spPr>
        <p:txBody>
          <a:bodyPr/>
          <a:lstStyle/>
          <a:p>
            <a:pPr marL="0" indent="0">
              <a:buNone/>
            </a:pPr>
            <a:endParaRPr lang="hu-HU" sz="2200" dirty="0"/>
          </a:p>
          <a:p>
            <a:pPr marL="0" indent="266700">
              <a:buNone/>
            </a:pPr>
            <a:endParaRPr lang="hu-HU" sz="2200" dirty="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B10B7576-6488-4F3B-B8AF-B2C7374EC1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0700" y="800100"/>
            <a:ext cx="3532009" cy="5000436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5C24B8D1-932B-4EBD-9EF5-D3204FA52F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1756" y="681037"/>
            <a:ext cx="3439457" cy="4879729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63B91017-E041-48C5-88A6-553BC6FBFE4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1700" y="4392885"/>
            <a:ext cx="4526721" cy="2324354"/>
          </a:xfrm>
          <a:prstGeom prst="rect">
            <a:avLst/>
          </a:prstGeom>
        </p:spPr>
      </p:pic>
      <p:sp>
        <p:nvSpPr>
          <p:cNvPr id="13" name="Tartalom helye 7">
            <a:extLst>
              <a:ext uri="{FF2B5EF4-FFF2-40B4-BE49-F238E27FC236}">
                <a16:creationId xmlns:a16="http://schemas.microsoft.com/office/drawing/2014/main" id="{60BEED00-C6F5-4C5F-A696-A7B1170D4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430" y="1307030"/>
            <a:ext cx="4104016" cy="1746403"/>
          </a:xfrm>
        </p:spPr>
        <p:txBody>
          <a:bodyPr>
            <a:noAutofit/>
          </a:bodyPr>
          <a:lstStyle/>
          <a:p>
            <a:pPr lvl="0"/>
            <a:r>
              <a:rPr lang="hu-HU" sz="1600" dirty="0"/>
              <a:t>Vízszállítás 2,5 m3/s </a:t>
            </a:r>
          </a:p>
          <a:p>
            <a:pPr lvl="0"/>
            <a:r>
              <a:rPr lang="hu-HU" sz="1600" dirty="0"/>
              <a:t>Nyomóvezeték-pár 2x DN1400 </a:t>
            </a:r>
            <a:r>
              <a:rPr lang="hu-HU" sz="1600" dirty="0" err="1"/>
              <a:t>Rocla</a:t>
            </a:r>
            <a:r>
              <a:rPr lang="hu-HU" sz="1600" dirty="0"/>
              <a:t> vb.</a:t>
            </a:r>
          </a:p>
          <a:p>
            <a:pPr lvl="0"/>
            <a:r>
              <a:rPr lang="hu-HU" sz="1600" dirty="0"/>
              <a:t>Vízkivétel: Dabas</a:t>
            </a:r>
          </a:p>
          <a:p>
            <a:pPr lvl="0"/>
            <a:r>
              <a:rPr lang="hu-HU" sz="1600" dirty="0"/>
              <a:t>Közbenső nyomás fokozás: Örkény</a:t>
            </a:r>
          </a:p>
          <a:p>
            <a:pPr lvl="0"/>
            <a:r>
              <a:rPr lang="hu-HU" sz="1600" dirty="0"/>
              <a:t>Összes hossz: 36,4 km</a:t>
            </a:r>
          </a:p>
        </p:txBody>
      </p:sp>
    </p:spTree>
    <p:extLst>
      <p:ext uri="{BB962C8B-B14F-4D97-AF65-F5344CB8AC3E}">
        <p14:creationId xmlns:p14="http://schemas.microsoft.com/office/powerpoint/2010/main" val="47425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BF11FD17-4532-4330-9D2F-8DC28565452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3358" y="705454"/>
            <a:ext cx="3530599" cy="503238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6614" y="628288"/>
            <a:ext cx="3813243" cy="3802951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C21DCD8E-A5D1-412C-92D6-7E3669709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329" y="3866879"/>
            <a:ext cx="6721667" cy="2687431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3F40501-D49C-426E-8C99-211A6371B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/>
          <a:p>
            <a:r>
              <a:rPr lang="hu-HU" dirty="0"/>
              <a:t>Mikebudai-tározó</a:t>
            </a:r>
          </a:p>
        </p:txBody>
      </p:sp>
      <p:sp>
        <p:nvSpPr>
          <p:cNvPr id="14" name="Tartalom helye 7">
            <a:extLst>
              <a:ext uri="{FF2B5EF4-FFF2-40B4-BE49-F238E27FC236}">
                <a16:creationId xmlns:a16="http://schemas.microsoft.com/office/drawing/2014/main" id="{60BEED00-C6F5-4C5F-A696-A7B1170D4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7741" y="1374497"/>
            <a:ext cx="3362960" cy="2310535"/>
          </a:xfrm>
        </p:spPr>
        <p:txBody>
          <a:bodyPr>
            <a:noAutofit/>
          </a:bodyPr>
          <a:lstStyle/>
          <a:p>
            <a:pPr lvl="0"/>
            <a:r>
              <a:rPr lang="hu-HU" sz="1600" dirty="0"/>
              <a:t>Vízszétosztás biztosítása a Hátsági vízszétosztó hálózatba</a:t>
            </a:r>
          </a:p>
          <a:p>
            <a:pPr lvl="0"/>
            <a:r>
              <a:rPr lang="hu-HU" sz="1600" dirty="0"/>
              <a:t>Területe: 2,35 ha</a:t>
            </a:r>
          </a:p>
          <a:p>
            <a:pPr lvl="0"/>
            <a:r>
              <a:rPr lang="hu-HU" sz="1600" dirty="0"/>
              <a:t>Térfogat: 50 000 m3</a:t>
            </a:r>
          </a:p>
          <a:p>
            <a:pPr lvl="0"/>
            <a:r>
              <a:rPr lang="hu-HU" sz="1600" dirty="0"/>
              <a:t>Max. vízmélység: 3,0 m</a:t>
            </a:r>
          </a:p>
          <a:p>
            <a:pPr lvl="0"/>
            <a:r>
              <a:rPr lang="hu-HU" sz="1600" dirty="0"/>
              <a:t>Szigetelt tározótér</a:t>
            </a:r>
          </a:p>
        </p:txBody>
      </p:sp>
    </p:spTree>
    <p:extLst>
      <p:ext uri="{BB962C8B-B14F-4D97-AF65-F5344CB8AC3E}">
        <p14:creationId xmlns:p14="http://schemas.microsoft.com/office/powerpoint/2010/main" val="26702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áttal enyhítik az aszály következményeit | Dél-Pest Megyei Panorá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970" y="1421754"/>
            <a:ext cx="4411826" cy="247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3F40501-D49C-426E-8C99-211A6371B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/>
          <a:p>
            <a:r>
              <a:rPr lang="hu-HU" dirty="0"/>
              <a:t>Hátsági vízszétosztó rendszer</a:t>
            </a:r>
          </a:p>
        </p:txBody>
      </p:sp>
      <p:pic>
        <p:nvPicPr>
          <p:cNvPr id="22" name="Kép 21">
            <a:extLst>
              <a:ext uri="{FF2B5EF4-FFF2-40B4-BE49-F238E27FC236}">
                <a16:creationId xmlns:a16="http://schemas.microsoft.com/office/drawing/2014/main" id="{662EE37B-BBFE-493C-8EA4-89E11246A0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650" y="1492507"/>
            <a:ext cx="6434312" cy="4530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054" y="4077263"/>
            <a:ext cx="5917946" cy="252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3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4-es jelű tervezési területen tervezett beavatkozások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A1F76-3FF3-42D9-9474-5D3DDA023D5F}" type="datetime1">
              <a:rPr lang="hu-HU" smtClean="0"/>
              <a:t>2022. 11. 30.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155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57" y="1247774"/>
            <a:ext cx="7289262" cy="4391026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7639051" y="723899"/>
            <a:ext cx="4210050" cy="23391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sz="2000" b="1" u="sng" dirty="0" smtClean="0"/>
              <a:t>Tervezendő létesítmények: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Felhagyott vízkivétel bontás és új mű építése töltés keresztezéssel </a:t>
            </a:r>
            <a:r>
              <a:rPr lang="hu-HU" dirty="0"/>
              <a:t>2,0 </a:t>
            </a:r>
            <a:r>
              <a:rPr lang="hu-HU" dirty="0" smtClean="0"/>
              <a:t>m</a:t>
            </a:r>
            <a:r>
              <a:rPr lang="hu-HU" baseline="30000" dirty="0" smtClean="0"/>
              <a:t>3</a:t>
            </a:r>
            <a:r>
              <a:rPr lang="hu-HU" dirty="0" smtClean="0"/>
              <a:t>/s –kapacitással.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Meglévő öntözőcsatorna átépítése 2650 m hosszban, burkolása.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Új Lakiteleki nyomásközpont kiépítése új nyomóvezeték csatlakozással. 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4675" y="3443287"/>
            <a:ext cx="5022565" cy="2872395"/>
          </a:xfrm>
          <a:prstGeom prst="rect">
            <a:avLst/>
          </a:prstGeom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33F40501-D49C-426E-8C99-211A6371B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2027" y="0"/>
            <a:ext cx="10515600" cy="1325563"/>
          </a:xfrm>
        </p:spPr>
        <p:txBody>
          <a:bodyPr/>
          <a:lstStyle/>
          <a:p>
            <a:r>
              <a:rPr lang="hu-HU" dirty="0" smtClean="0"/>
              <a:t>Lakiteli vízikivételi és környezete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9727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Lakitelki</a:t>
            </a:r>
            <a:r>
              <a:rPr lang="hu-HU" dirty="0" smtClean="0"/>
              <a:t> öntöző </a:t>
            </a:r>
            <a:r>
              <a:rPr lang="hu-HU" dirty="0" err="1" smtClean="0"/>
              <a:t>főcsatorna</a:t>
            </a:r>
            <a:r>
              <a:rPr lang="hu-HU" dirty="0" smtClean="0"/>
              <a:t> és nyomásközpont</a:t>
            </a:r>
            <a:endParaRPr lang="hu-HU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13" y="1534775"/>
            <a:ext cx="7289262" cy="4391026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7743824" y="1690688"/>
            <a:ext cx="3857625" cy="40624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sz="2000" b="1" u="sng" dirty="0" smtClean="0"/>
              <a:t>Tervezendő létesítmények: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Felhagyott vízkivétel bontás és új mű építése töltés keresztezéssel </a:t>
            </a:r>
            <a:r>
              <a:rPr lang="hu-HU" dirty="0"/>
              <a:t>2,0 </a:t>
            </a:r>
            <a:r>
              <a:rPr lang="hu-HU" dirty="0" smtClean="0"/>
              <a:t>m</a:t>
            </a:r>
            <a:r>
              <a:rPr lang="hu-HU" baseline="30000" dirty="0" smtClean="0"/>
              <a:t>3</a:t>
            </a:r>
            <a:r>
              <a:rPr lang="hu-HU" dirty="0" smtClean="0"/>
              <a:t>/s –kapacitással.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Meglévő öntözőcsatorna átépítése 2650 m hosszban, burkolása.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Új Lakiteleki nyomásközpont kiépítése új nyomóvezeték csatlakozással. </a:t>
            </a: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2650 csatorna bővítés: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Helyszínrajz, Hossz- és kereszt szelvények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9 db műtárgy átépítése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1868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Lakitelek-Szentkirály vízellátása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C9B05-E048-4D71-99A8-7C10AD6EFC81}" type="slidenum">
              <a:rPr lang="hu-HU" smtClean="0"/>
              <a:pPr/>
              <a:t>19</a:t>
            </a:fld>
            <a:r>
              <a:rPr lang="hu-HU" smtClean="0"/>
              <a:t>/13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4256" y="3959119"/>
            <a:ext cx="7629053" cy="302767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47" y="1355701"/>
            <a:ext cx="8327153" cy="3802033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8648046" y="1092570"/>
            <a:ext cx="3543953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sz="2000" b="1" u="sng" dirty="0" smtClean="0"/>
              <a:t>Tervezendő létesítmények: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Lakiteleki nyomóvezeték NA 800 6,2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Lakiteleki végponti tározó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Szentkirályi vezeték NA 1200 16,5 </a:t>
            </a:r>
            <a:r>
              <a:rPr lang="hu-HU" dirty="0"/>
              <a:t>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Szentkirályi végponti tározó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6710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átum helye 3">
            <a:extLst>
              <a:ext uri="{FF2B5EF4-FFF2-40B4-BE49-F238E27FC236}">
                <a16:creationId xmlns:a16="http://schemas.microsoft.com/office/drawing/2014/main" id="{FA974700-4B93-4AE0-90C4-9374ACF78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6734-9B3F-4A67-A081-9EA5C022C509}" type="datetime1">
              <a:rPr lang="hu-HU" smtClean="0"/>
              <a:t>2022. 11. 30.</a:t>
            </a:fld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FA8618AD-9B2E-4CFE-9517-979EE7A33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C9B05-E048-4D71-99A8-7C10AD6EFC81}" type="slidenum">
              <a:rPr lang="hu-HU" smtClean="0"/>
              <a:pPr/>
              <a:t>2</a:t>
            </a:fld>
            <a:r>
              <a:rPr lang="hu-HU"/>
              <a:t>/13</a:t>
            </a:r>
            <a:endParaRPr lang="hu-HU" dirty="0"/>
          </a:p>
        </p:txBody>
      </p:sp>
      <p:pic>
        <p:nvPicPr>
          <p:cNvPr id="16" name="Kép 15" descr="C:\PROJECTS\Homokhátság\GámaGeo modellfeldolg\térfogat számítás\grafikon 2010-zel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290" y="3083085"/>
            <a:ext cx="3542321" cy="351472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Cím 1">
            <a:extLst>
              <a:ext uri="{FF2B5EF4-FFF2-40B4-BE49-F238E27FC236}">
                <a16:creationId xmlns:a16="http://schemas.microsoft.com/office/drawing/2014/main" id="{8E42B524-D887-4D0F-9679-9AD0B01AD5C0}"/>
              </a:ext>
            </a:extLst>
          </p:cNvPr>
          <p:cNvSpPr txBox="1">
            <a:spLocks/>
          </p:cNvSpPr>
          <p:nvPr/>
        </p:nvSpPr>
        <p:spPr>
          <a:xfrm>
            <a:off x="243840" y="-690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 smtClean="0"/>
              <a:t>Felszín alatti vizek változása</a:t>
            </a:r>
            <a:endParaRPr lang="hu-HU" dirty="0"/>
          </a:p>
        </p:txBody>
      </p:sp>
      <p:pic>
        <p:nvPicPr>
          <p:cNvPr id="22" name="Kép 2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1216"/>
            <a:ext cx="3939567" cy="5756593"/>
          </a:xfrm>
          <a:prstGeom prst="rect">
            <a:avLst/>
          </a:prstGeom>
        </p:spPr>
      </p:pic>
      <p:pic>
        <p:nvPicPr>
          <p:cNvPr id="23" name="Kép 2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442" y="841216"/>
            <a:ext cx="3939567" cy="575659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1009" y="743069"/>
            <a:ext cx="4197646" cy="2266556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86FE4676-6768-4A97-B006-E3018D412F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0876" y="991041"/>
            <a:ext cx="4457911" cy="560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2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Tározók (</a:t>
            </a:r>
            <a:r>
              <a:rPr lang="hu-HU" dirty="0" err="1" smtClean="0"/>
              <a:t>Lakitelki</a:t>
            </a:r>
            <a:r>
              <a:rPr lang="hu-HU" dirty="0" smtClean="0"/>
              <a:t>, Szentkirályi)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1438275"/>
            <a:ext cx="5700790" cy="3648697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598326" y="5227744"/>
            <a:ext cx="477605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sz="2000" b="1" u="sng" dirty="0" err="1" smtClean="0"/>
              <a:t>Lakitelki</a:t>
            </a:r>
            <a:r>
              <a:rPr lang="hu-HU" sz="2000" b="1" u="sng" dirty="0" smtClean="0"/>
              <a:t> tározó:</a:t>
            </a:r>
            <a:r>
              <a:rPr lang="hu-HU" dirty="0" smtClean="0"/>
              <a:t> </a:t>
            </a:r>
            <a:r>
              <a:rPr lang="hu-HU" dirty="0" smtClean="0"/>
              <a:t>120.000 m3  körtöltéses </a:t>
            </a:r>
            <a:r>
              <a:rPr lang="hu-HU" dirty="0" smtClean="0"/>
              <a:t>tározó</a:t>
            </a:r>
            <a:endParaRPr lang="hu-HU" dirty="0" smtClean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2277" y="1438275"/>
            <a:ext cx="5021523" cy="4137191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6626458" y="5627854"/>
            <a:ext cx="4898792" cy="6771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sz="2000" b="1" u="sng" dirty="0" smtClean="0"/>
              <a:t>Szentkirályi tározó:</a:t>
            </a:r>
            <a:r>
              <a:rPr lang="hu-HU" dirty="0" smtClean="0"/>
              <a:t> 232000 </a:t>
            </a:r>
            <a:r>
              <a:rPr lang="hu-HU" dirty="0" smtClean="0"/>
              <a:t>m3  körtöltéses </a:t>
            </a:r>
            <a:r>
              <a:rPr lang="hu-HU" dirty="0" smtClean="0"/>
              <a:t>tározó</a:t>
            </a: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408455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Tiszaalpár-Nyárlőrinc vízellátása</a:t>
            </a:r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6DF3E-7089-4BB8-8E61-8F18F3EB8775}" type="datetime1">
              <a:rPr lang="hu-HU" smtClean="0"/>
              <a:t>2022. 11. 30.</a:t>
            </a:fld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C9B05-E048-4D71-99A8-7C10AD6EFC81}" type="slidenum">
              <a:rPr lang="hu-HU" smtClean="0"/>
              <a:pPr/>
              <a:t>21</a:t>
            </a:fld>
            <a:r>
              <a:rPr lang="hu-HU" smtClean="0"/>
              <a:t>/13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7825248" y="1397676"/>
            <a:ext cx="4210050" cy="42473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b="1" u="sng" dirty="0"/>
              <a:t>Tervezendő létesítmények: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Felhagyott vízkivétel bontás és új mű építése 2,6 m</a:t>
            </a:r>
            <a:r>
              <a:rPr lang="hu-HU" baseline="30000" dirty="0" smtClean="0"/>
              <a:t>3</a:t>
            </a:r>
            <a:r>
              <a:rPr lang="hu-HU" dirty="0" smtClean="0"/>
              <a:t>/s –kapacitással. Holt-ág rávezető csatorna kotrása.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Új Vízszintszabályozó műtárgy létesítése</a:t>
            </a:r>
            <a:endParaRPr lang="hu-HU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Összekötő csatorna kotrása , műtárgyainak felújítása.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Felhagyott </a:t>
            </a:r>
            <a:r>
              <a:rPr lang="hu-HU" dirty="0" smtClean="0"/>
              <a:t> Tiszaalpári nyomásközpont</a:t>
            </a:r>
            <a:r>
              <a:rPr lang="hu-HU" dirty="0"/>
              <a:t> bontás és új mű építése 2,6 m</a:t>
            </a:r>
            <a:r>
              <a:rPr lang="hu-HU" baseline="30000" dirty="0"/>
              <a:t>3</a:t>
            </a:r>
            <a:r>
              <a:rPr lang="hu-HU" dirty="0"/>
              <a:t>/s –</a:t>
            </a:r>
            <a:r>
              <a:rPr lang="hu-HU" dirty="0" smtClean="0"/>
              <a:t>kapacitással. Bevezető  Csatorna kotrása.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NA 700-as nyomóvezeték bontása, új 2 db NA 1000-as vezeték létesítése közúti és vasúti keresztezéssel.</a:t>
            </a:r>
            <a:endParaRPr lang="hu-HU" dirty="0"/>
          </a:p>
          <a:p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63" y="1649452"/>
            <a:ext cx="6777950" cy="3995541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5007285" y="2326800"/>
            <a:ext cx="1032957" cy="50783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9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Vízkivétel a Tisza 264+420 </a:t>
            </a:r>
            <a:r>
              <a:rPr lang="hu-HU" sz="9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fkm</a:t>
            </a:r>
            <a:endParaRPr lang="hu-HU" sz="9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hu-HU" sz="9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2,6 </a:t>
            </a:r>
            <a:r>
              <a:rPr lang="hu-HU" sz="9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m3/s</a:t>
            </a:r>
            <a:endParaRPr lang="hu-HU" sz="9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Ellipszis 7"/>
          <p:cNvSpPr/>
          <p:nvPr/>
        </p:nvSpPr>
        <p:spPr>
          <a:xfrm rot="18599399">
            <a:off x="4454315" y="3132945"/>
            <a:ext cx="223153" cy="86015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2660719" y="1917921"/>
            <a:ext cx="1382473" cy="43088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11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Új vízszint szabályozó </a:t>
            </a:r>
            <a:r>
              <a:rPr lang="hu-HU" sz="11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műtárgy</a:t>
            </a:r>
            <a:endParaRPr lang="hu-HU" sz="11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4677468" y="3532644"/>
            <a:ext cx="1122998" cy="43088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11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Összekötő csatorna</a:t>
            </a:r>
            <a:endParaRPr lang="hu-HU" sz="11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4171321" y="4878899"/>
            <a:ext cx="1122998" cy="43088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11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Tiszaalpári nyomásközpont</a:t>
            </a:r>
            <a:endParaRPr lang="hu-HU" sz="11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990388" y="3219981"/>
            <a:ext cx="1122998" cy="60016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11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Meglévő NA 700-as  Vezeték</a:t>
            </a:r>
          </a:p>
          <a:p>
            <a:pPr algn="ctr"/>
            <a:r>
              <a:rPr lang="hu-HU" sz="11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Bontása</a:t>
            </a:r>
            <a:endParaRPr lang="hu-HU" sz="11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1022230" y="4935199"/>
            <a:ext cx="1393356" cy="43088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11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Tervezett NA 2 db 1000-es vezeték</a:t>
            </a:r>
            <a:endParaRPr lang="hu-HU" sz="11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4" name="Egyenes összekötő nyíllal 13"/>
          <p:cNvCxnSpPr>
            <a:endCxn id="8" idx="3"/>
          </p:cNvCxnSpPr>
          <p:nvPr/>
        </p:nvCxnSpPr>
        <p:spPr>
          <a:xfrm>
            <a:off x="3909396" y="2370228"/>
            <a:ext cx="629092" cy="8857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Egyenes összekötő nyíllal 14"/>
          <p:cNvCxnSpPr>
            <a:stCxn id="7" idx="3"/>
          </p:cNvCxnSpPr>
          <p:nvPr/>
        </p:nvCxnSpPr>
        <p:spPr>
          <a:xfrm>
            <a:off x="6040242" y="2580716"/>
            <a:ext cx="681107" cy="2539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>
            <a:stCxn id="10" idx="1"/>
          </p:cNvCxnSpPr>
          <p:nvPr/>
        </p:nvCxnSpPr>
        <p:spPr>
          <a:xfrm flipH="1">
            <a:off x="4273424" y="3748088"/>
            <a:ext cx="404044" cy="1549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Egyenes összekötő nyíllal 16"/>
          <p:cNvCxnSpPr>
            <a:stCxn id="11" idx="1"/>
          </p:cNvCxnSpPr>
          <p:nvPr/>
        </p:nvCxnSpPr>
        <p:spPr>
          <a:xfrm flipH="1" flipV="1">
            <a:off x="3538584" y="5054526"/>
            <a:ext cx="632737" cy="398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Egyenes összekötő nyíllal 17"/>
          <p:cNvCxnSpPr>
            <a:stCxn id="12" idx="2"/>
          </p:cNvCxnSpPr>
          <p:nvPr/>
        </p:nvCxnSpPr>
        <p:spPr>
          <a:xfrm flipH="1">
            <a:off x="1501555" y="3820145"/>
            <a:ext cx="50332" cy="4310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Egyenes összekötő nyíllal 18"/>
          <p:cNvCxnSpPr/>
          <p:nvPr/>
        </p:nvCxnSpPr>
        <p:spPr>
          <a:xfrm flipV="1">
            <a:off x="2145228" y="4359201"/>
            <a:ext cx="270821" cy="5759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Ellipszis 19"/>
          <p:cNvSpPr/>
          <p:nvPr/>
        </p:nvSpPr>
        <p:spPr>
          <a:xfrm rot="18599399">
            <a:off x="3595823" y="4265540"/>
            <a:ext cx="223153" cy="18610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2526923" y="3309252"/>
            <a:ext cx="1382473" cy="2616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11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Menekítőhely</a:t>
            </a:r>
            <a:endParaRPr lang="hu-HU" sz="11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2" name="Egyenes összekötő nyíllal 21"/>
          <p:cNvCxnSpPr/>
          <p:nvPr/>
        </p:nvCxnSpPr>
        <p:spPr>
          <a:xfrm>
            <a:off x="3426639" y="3520063"/>
            <a:ext cx="272999" cy="7311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009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Tiszaalpár-Nyárlőrinc vízellátása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6DF3E-7089-4BB8-8E61-8F18F3EB8775}" type="datetime1">
              <a:rPr lang="hu-HU" smtClean="0"/>
              <a:t>2022. 11. 30.</a:t>
            </a:fld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C9B05-E048-4D71-99A8-7C10AD6EFC81}" type="slidenum">
              <a:rPr lang="hu-HU" smtClean="0"/>
              <a:pPr/>
              <a:t>22</a:t>
            </a:fld>
            <a:r>
              <a:rPr lang="hu-HU" smtClean="0"/>
              <a:t>/13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896" y="1222865"/>
            <a:ext cx="11194074" cy="5022412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4083113" y="2245259"/>
            <a:ext cx="3684760" cy="339505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11"/>
          <p:cNvSpPr txBox="1"/>
          <p:nvPr/>
        </p:nvSpPr>
        <p:spPr>
          <a:xfrm>
            <a:off x="7944755" y="4118411"/>
            <a:ext cx="4210050" cy="258532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b="1" u="sng" dirty="0"/>
              <a:t>Tervezendő létesítmények: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Burkolt csatorna és műtárgyainak átépítés Q=2,6 m3/s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Baloghalmi</a:t>
            </a:r>
            <a:r>
              <a:rPr lang="hu-HU" dirty="0" smtClean="0"/>
              <a:t> csatorna átépítése, burkolása Q=2,6/1,3 m3/s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Új tározó felöltő csatorna </a:t>
            </a:r>
            <a:r>
              <a:rPr lang="hu-HU" dirty="0"/>
              <a:t>Q=2,6 m3/s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Nyomásközpont és csővezeték építése a </a:t>
            </a:r>
            <a:r>
              <a:rPr lang="hu-HU" dirty="0" err="1" smtClean="0"/>
              <a:t>Baloghalmi</a:t>
            </a:r>
            <a:r>
              <a:rPr lang="hu-HU" dirty="0" smtClean="0"/>
              <a:t> csatorna irányába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Alpár-Nyárlőrinci tározó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9895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Tiszaalpár-Nyárlőrinc vízellátása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6DF3E-7089-4BB8-8E61-8F18F3EB8775}" type="datetime1">
              <a:rPr lang="hu-HU" smtClean="0"/>
              <a:t>2022. 11. 30.</a:t>
            </a:fld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C9B05-E048-4D71-99A8-7C10AD6EFC81}" type="slidenum">
              <a:rPr lang="hu-HU" smtClean="0"/>
              <a:pPr/>
              <a:t>23</a:t>
            </a:fld>
            <a:r>
              <a:rPr lang="hu-HU" smtClean="0"/>
              <a:t>/13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97" y="1620738"/>
            <a:ext cx="5482054" cy="523726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1454" y="1584130"/>
            <a:ext cx="8069502" cy="217856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0410" y="3762692"/>
            <a:ext cx="7811590" cy="1171739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7294401" y="4976368"/>
            <a:ext cx="4776059" cy="17851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sz="2000" b="1" u="sng" dirty="0" smtClean="0"/>
              <a:t>Előrehaladás</a:t>
            </a:r>
            <a:r>
              <a:rPr lang="hu-HU" sz="2000" b="1" u="sng" dirty="0" smtClean="0"/>
              <a:t>:</a:t>
            </a:r>
            <a:endParaRPr lang="hu-HU" sz="2000" b="1" u="sng" dirty="0" smtClean="0">
              <a:solidFill>
                <a:srgbClr val="00B05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 smtClean="0"/>
              <a:t>~132 ha 4 kazettás körtöltéses tározó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u-HU" dirty="0" smtClean="0"/>
              <a:t>Helyszínrajz, Hossz- és kereszt szelvények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 smtClean="0"/>
              <a:t>8db Műtárgy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 smtClean="0"/>
              <a:t>Keresztező út áttervezés/emelése</a:t>
            </a:r>
          </a:p>
        </p:txBody>
      </p:sp>
    </p:spTree>
    <p:extLst>
      <p:ext uri="{BB962C8B-B14F-4D97-AF65-F5344CB8AC3E}">
        <p14:creationId xmlns:p14="http://schemas.microsoft.com/office/powerpoint/2010/main" val="330461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78393"/>
            <a:ext cx="3936987" cy="234233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180" y="1405339"/>
            <a:ext cx="5008769" cy="1894375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8317077" y="654741"/>
            <a:ext cx="3874923" cy="26161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sz="2000" b="1" u="sng" dirty="0" smtClean="0"/>
              <a:t>Előrehaladás</a:t>
            </a:r>
            <a:r>
              <a:rPr lang="hu-HU" sz="2000" b="1" u="sng" dirty="0" smtClean="0"/>
              <a:t>:</a:t>
            </a:r>
            <a:endParaRPr lang="hu-HU" sz="2000" b="1" u="sng" dirty="0" smtClean="0">
              <a:solidFill>
                <a:srgbClr val="00B05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 smtClean="0"/>
              <a:t>7,9 km NA 1200 vezeték 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u-HU" dirty="0" smtClean="0"/>
              <a:t>Helyszínrajz, Hossz- és kereszt szelvények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u-HU" dirty="0" smtClean="0"/>
              <a:t>Műtárgyak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 smtClean="0"/>
              <a:t>3 db Keresztezési terv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lvl="1"/>
            <a:endParaRPr lang="hu-HU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dirty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5565" y="3437156"/>
            <a:ext cx="8106906" cy="2391109"/>
          </a:xfrm>
          <a:prstGeom prst="rect">
            <a:avLst/>
          </a:prstGeom>
        </p:spPr>
      </p:pic>
      <p:sp>
        <p:nvSpPr>
          <p:cNvPr id="13" name="Cím 1"/>
          <p:cNvSpPr>
            <a:spLocks noGrp="1"/>
          </p:cNvSpPr>
          <p:nvPr>
            <p:ph type="title"/>
          </p:nvPr>
        </p:nvSpPr>
        <p:spPr>
          <a:xfrm>
            <a:off x="615176" y="108647"/>
            <a:ext cx="10515600" cy="1325563"/>
          </a:xfrm>
        </p:spPr>
        <p:txBody>
          <a:bodyPr/>
          <a:lstStyle/>
          <a:p>
            <a:r>
              <a:rPr lang="hu-HU" dirty="0" smtClean="0"/>
              <a:t>Nyárlőrinc-dél nyomóvezeték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1841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zövegdoboz 10"/>
          <p:cNvSpPr txBox="1"/>
          <p:nvPr/>
        </p:nvSpPr>
        <p:spPr>
          <a:xfrm>
            <a:off x="8317077" y="654741"/>
            <a:ext cx="3874923" cy="26161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sz="2000" b="1" u="sng" dirty="0" smtClean="0"/>
              <a:t>Előrehaladás</a:t>
            </a:r>
            <a:r>
              <a:rPr lang="hu-HU" sz="2000" b="1" u="sng" dirty="0" smtClean="0"/>
              <a:t>:</a:t>
            </a:r>
            <a:endParaRPr lang="hu-HU" sz="2000" b="1" u="sng" dirty="0" smtClean="0">
              <a:solidFill>
                <a:srgbClr val="00B05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Kétosztatú</a:t>
            </a:r>
            <a:r>
              <a:rPr lang="hu-HU" dirty="0" smtClean="0"/>
              <a:t> </a:t>
            </a:r>
            <a:r>
              <a:rPr lang="hu-HU" dirty="0" smtClean="0"/>
              <a:t>körtöltéses tározó: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u-HU" dirty="0" smtClean="0"/>
              <a:t>Helyszínrajz, Hossz- és kereszt </a:t>
            </a:r>
            <a:r>
              <a:rPr lang="hu-HU" dirty="0" err="1" smtClean="0"/>
              <a:t>szelvényekMűtárgyak</a:t>
            </a:r>
            <a:endParaRPr lang="hu-HU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 smtClean="0"/>
              <a:t>Töltő műtárgy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lvl="1"/>
            <a:endParaRPr lang="hu-HU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4" y="1077250"/>
            <a:ext cx="5167845" cy="438718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157" y="5194443"/>
            <a:ext cx="11784070" cy="153373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3119" y="3335060"/>
            <a:ext cx="6927176" cy="1725239"/>
          </a:xfrm>
          <a:prstGeom prst="rect">
            <a:avLst/>
          </a:prstGeom>
        </p:spPr>
      </p:pic>
      <p:sp>
        <p:nvSpPr>
          <p:cNvPr id="13" name="Cím 1"/>
          <p:cNvSpPr>
            <a:spLocks noGrp="1"/>
          </p:cNvSpPr>
          <p:nvPr>
            <p:ph type="title"/>
          </p:nvPr>
        </p:nvSpPr>
        <p:spPr>
          <a:xfrm>
            <a:off x="615176" y="108647"/>
            <a:ext cx="10515600" cy="1325563"/>
          </a:xfrm>
        </p:spPr>
        <p:txBody>
          <a:bodyPr/>
          <a:lstStyle/>
          <a:p>
            <a:r>
              <a:rPr lang="hu-HU" dirty="0" smtClean="0"/>
              <a:t>Nyárlőrinci végtározó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5863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41A5582-3CC9-4FEB-8011-FA1E24859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</p:spPr>
        <p:txBody>
          <a:bodyPr>
            <a:noAutofit/>
          </a:bodyPr>
          <a:lstStyle/>
          <a:p>
            <a:r>
              <a:rPr lang="hu-HU" sz="3600" b="1" dirty="0"/>
              <a:t>Területszerzés, területigénybevétel előkészítésével kapcsolatos feladatok </a:t>
            </a:r>
            <a:r>
              <a:rPr lang="hu-HU" sz="3600" dirty="0"/>
              <a:t>(térképi ábrázolás, területkimutatás), földvédelmi eljárás lefolytatása</a:t>
            </a:r>
            <a:br>
              <a:rPr lang="hu-HU" sz="3600" dirty="0"/>
            </a:br>
            <a:endParaRPr lang="hu-HU" sz="360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C9481A1-DE34-41A5-9BCF-C0DE90496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326" y="2005013"/>
            <a:ext cx="5623560" cy="4351338"/>
          </a:xfrm>
        </p:spPr>
        <p:txBody>
          <a:bodyPr>
            <a:normAutofit/>
          </a:bodyPr>
          <a:lstStyle/>
          <a:p>
            <a:r>
              <a:rPr lang="hu-HU" dirty="0" smtClean="0"/>
              <a:t>Érintett </a:t>
            </a:r>
            <a:r>
              <a:rPr lang="hu-HU" dirty="0"/>
              <a:t>megyék száma: 2 db</a:t>
            </a:r>
          </a:p>
          <a:p>
            <a:r>
              <a:rPr lang="hu-HU" dirty="0" smtClean="0"/>
              <a:t>Érintett </a:t>
            </a:r>
            <a:r>
              <a:rPr lang="hu-HU" dirty="0"/>
              <a:t>települése száma: </a:t>
            </a:r>
            <a:r>
              <a:rPr lang="hu-HU" dirty="0" smtClean="0"/>
              <a:t>13 </a:t>
            </a:r>
            <a:r>
              <a:rPr lang="hu-HU" dirty="0"/>
              <a:t>db</a:t>
            </a:r>
          </a:p>
          <a:p>
            <a:r>
              <a:rPr lang="hu-HU" dirty="0" smtClean="0"/>
              <a:t>Kisajátítással </a:t>
            </a:r>
            <a:r>
              <a:rPr lang="hu-HU" dirty="0"/>
              <a:t>érintett: </a:t>
            </a:r>
            <a:r>
              <a:rPr lang="hu-HU" dirty="0" smtClean="0"/>
              <a:t>523 </a:t>
            </a:r>
            <a:r>
              <a:rPr lang="hu-HU" dirty="0"/>
              <a:t>db</a:t>
            </a:r>
          </a:p>
          <a:p>
            <a:r>
              <a:rPr lang="hu-HU" dirty="0" smtClean="0"/>
              <a:t>Szolgalmi </a:t>
            </a:r>
            <a:r>
              <a:rPr lang="hu-HU" dirty="0"/>
              <a:t>jog bejegyzés: </a:t>
            </a:r>
            <a:r>
              <a:rPr lang="hu-HU" dirty="0" smtClean="0"/>
              <a:t>556 </a:t>
            </a:r>
            <a:r>
              <a:rPr lang="hu-HU" dirty="0"/>
              <a:t>db</a:t>
            </a:r>
          </a:p>
          <a:p>
            <a:r>
              <a:rPr lang="hu-HU" dirty="0"/>
              <a:t>Termőföld más célú hasznosítás: </a:t>
            </a:r>
            <a:r>
              <a:rPr lang="hu-HU" dirty="0" smtClean="0"/>
              <a:t>335 </a:t>
            </a:r>
            <a:r>
              <a:rPr lang="hu-HU" dirty="0"/>
              <a:t>db</a:t>
            </a:r>
          </a:p>
          <a:p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061235AB-67FC-4108-8D98-2A12DE3278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2708" y="1690688"/>
            <a:ext cx="5469292" cy="37084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6A727A99-3470-49FD-BEEA-7A75C4AD66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3360" y="3429000"/>
            <a:ext cx="4038600" cy="3300266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638175" y="4974940"/>
            <a:ext cx="687705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A </a:t>
            </a:r>
            <a:r>
              <a:rPr lang="hu-HU" b="1" dirty="0">
                <a:solidFill>
                  <a:srgbClr val="FF0000"/>
                </a:solidFill>
              </a:rPr>
              <a:t>vázrajzok</a:t>
            </a:r>
            <a:r>
              <a:rPr lang="hu-HU" dirty="0">
                <a:solidFill>
                  <a:srgbClr val="FF0000"/>
                </a:solidFill>
              </a:rPr>
              <a:t> esetében a két lépéses </a:t>
            </a:r>
            <a:r>
              <a:rPr lang="hu-HU" b="1" dirty="0">
                <a:solidFill>
                  <a:srgbClr val="FF0000"/>
                </a:solidFill>
              </a:rPr>
              <a:t>engedélyezési eljárást elkezdtük</a:t>
            </a:r>
            <a:r>
              <a:rPr lang="hu-HU" dirty="0">
                <a:solidFill>
                  <a:srgbClr val="FF0000"/>
                </a:solidFill>
              </a:rPr>
              <a:t>. Az első körös, földhivatali záradékok kapcsán nem ütköztünk akadályba, az építésügyi záradékolással kapcsolatban Pest vármegye 4 településén viszont igen. </a:t>
            </a:r>
            <a:r>
              <a:rPr lang="hu-HU" b="1" dirty="0">
                <a:solidFill>
                  <a:srgbClr val="FF0000"/>
                </a:solidFill>
              </a:rPr>
              <a:t>Kérelmünket visszautasította: Csemő, Mikebuda, Nagykőrös, Örkény</a:t>
            </a:r>
            <a:r>
              <a:rPr lang="hu-HU" dirty="0">
                <a:solidFill>
                  <a:srgbClr val="FF0000"/>
                </a:solidFill>
              </a:rPr>
              <a:t>. </a:t>
            </a:r>
          </a:p>
          <a:p>
            <a:endParaRPr lang="hu-H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91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F159A73-5161-4A8B-BA8E-A082AD3B3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Irányítástechnika</a:t>
            </a:r>
          </a:p>
        </p:txBody>
      </p:sp>
      <p:sp>
        <p:nvSpPr>
          <p:cNvPr id="7" name="Tartalom helye 2">
            <a:extLst>
              <a:ext uri="{FF2B5EF4-FFF2-40B4-BE49-F238E27FC236}">
                <a16:creationId xmlns:a16="http://schemas.microsoft.com/office/drawing/2014/main" id="{9455CDB3-C73A-48B6-87CE-C386546A7E72}"/>
              </a:ext>
            </a:extLst>
          </p:cNvPr>
          <p:cNvSpPr txBox="1">
            <a:spLocks/>
          </p:cNvSpPr>
          <p:nvPr/>
        </p:nvSpPr>
        <p:spPr>
          <a:xfrm>
            <a:off x="685800" y="1300161"/>
            <a:ext cx="4983480" cy="5367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hu-HU" sz="2000" dirty="0"/>
              <a:t>Készítette: TURBO </a:t>
            </a:r>
            <a:r>
              <a:rPr lang="hu-HU" sz="2000" dirty="0" err="1"/>
              <a:t>Tech</a:t>
            </a:r>
            <a:r>
              <a:rPr lang="hu-HU" sz="2000" dirty="0"/>
              <a:t> Kft.</a:t>
            </a:r>
          </a:p>
          <a:p>
            <a:pPr algn="just"/>
            <a:r>
              <a:rPr lang="hu-HU" sz="2000" dirty="0"/>
              <a:t>A tervezett szivattyútelepek belső (szekunder) hálózat és vezérlés, térvilágítás, monitorozás és távjelzés tervezéséhez irányítástechnikai szakági tervként szolgál</a:t>
            </a:r>
          </a:p>
          <a:p>
            <a:pPr algn="just"/>
            <a:r>
              <a:rPr lang="hu-HU" sz="2000" dirty="0"/>
              <a:t>Irányítástechnikai funkciók:</a:t>
            </a:r>
          </a:p>
          <a:p>
            <a:pPr lvl="1" algn="just"/>
            <a:r>
              <a:rPr lang="hu-HU" sz="1600" dirty="0"/>
              <a:t>Szivattyú indítás, leállás</a:t>
            </a:r>
          </a:p>
          <a:p>
            <a:pPr lvl="1" algn="just"/>
            <a:r>
              <a:rPr lang="hu-HU" sz="1600" dirty="0"/>
              <a:t>Szivattyú </a:t>
            </a:r>
            <a:r>
              <a:rPr lang="hu-HU" sz="1600" dirty="0" err="1"/>
              <a:t>vízszálításának</a:t>
            </a:r>
            <a:r>
              <a:rPr lang="hu-HU" sz="1600" dirty="0"/>
              <a:t> szabályozása</a:t>
            </a:r>
          </a:p>
          <a:p>
            <a:pPr lvl="1" algn="just"/>
            <a:r>
              <a:rPr lang="hu-HU" sz="1600" dirty="0"/>
              <a:t>Zsilipeken átáramló víz mennyiségének szabályozása</a:t>
            </a:r>
          </a:p>
          <a:p>
            <a:pPr lvl="1" algn="just"/>
            <a:r>
              <a:rPr lang="hu-HU" sz="1600" dirty="0"/>
              <a:t>Elzárószerelvények működtetése</a:t>
            </a:r>
          </a:p>
          <a:p>
            <a:pPr algn="just"/>
            <a:r>
              <a:rPr lang="hu-HU" sz="2000" dirty="0"/>
              <a:t>A műszaki feladat megoldásai kiterjednek a:</a:t>
            </a:r>
          </a:p>
          <a:p>
            <a:pPr lvl="1" algn="just"/>
            <a:r>
              <a:rPr lang="hu-HU" sz="1600" dirty="0"/>
              <a:t>Technológia ismertetése műszerezéssel,</a:t>
            </a:r>
          </a:p>
          <a:p>
            <a:pPr lvl="1" algn="just"/>
            <a:r>
              <a:rPr lang="hu-HU" sz="1600" dirty="0"/>
              <a:t>Irányítástechnikai rendszer és az elvárt működés bemutatása</a:t>
            </a:r>
          </a:p>
          <a:p>
            <a:pPr lvl="1" algn="just"/>
            <a:r>
              <a:rPr lang="hu-HU" sz="1600" dirty="0"/>
              <a:t>Kiviteli terv és megvalósításra vonatkozó előírások összefoglalása</a:t>
            </a:r>
          </a:p>
          <a:p>
            <a:pPr lvl="1" algn="just"/>
            <a:r>
              <a:rPr lang="hu-HU" sz="1600" dirty="0"/>
              <a:t>A kivitelező feladatainak összefoglalása</a:t>
            </a:r>
          </a:p>
          <a:p>
            <a:pPr lvl="1" algn="just"/>
            <a:endParaRPr lang="hu-HU" sz="1600" dirty="0"/>
          </a:p>
          <a:p>
            <a:pPr algn="just"/>
            <a:endParaRPr lang="hu-HU" sz="2000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8DE20FD4-0A9C-4F1E-BAE4-89FAD1ADC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322" y="4305900"/>
            <a:ext cx="5501958" cy="2361917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0DF8AD51-D069-40FA-8E3A-A2F9B7782A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1372" y="158676"/>
            <a:ext cx="5990908" cy="401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057C863-EBDD-4FCC-82A8-5F8500FDF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/>
              <a:t>Megvalósíthatósági tanulmány </a:t>
            </a:r>
            <a:r>
              <a:rPr lang="hu-HU" dirty="0"/>
              <a:t>és költség-haszon elemzés elkészítése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CA7E137-3C62-4923-95D4-1B2BC7D29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120" y="1368425"/>
            <a:ext cx="5921742" cy="5124450"/>
          </a:xfrm>
        </p:spPr>
        <p:txBody>
          <a:bodyPr>
            <a:normAutofit fontScale="85000" lnSpcReduction="20000"/>
          </a:bodyPr>
          <a:lstStyle/>
          <a:p>
            <a:r>
              <a:rPr lang="hu-HU" dirty="0"/>
              <a:t>A megvalósíthatóság tanulmány (MT) a mindenkor </a:t>
            </a:r>
            <a:r>
              <a:rPr lang="hu-HU" i="1" dirty="0">
                <a:solidFill>
                  <a:srgbClr val="FF0000"/>
                </a:solidFill>
              </a:rPr>
              <a:t>aktuális felhívási feltételek?</a:t>
            </a:r>
            <a:r>
              <a:rPr lang="hu-HU" dirty="0"/>
              <a:t>, útmutatók és segédletek alapján meghatározott tartalmi és formai követelményeknek megfelelően került összeállításra</a:t>
            </a:r>
          </a:p>
          <a:p>
            <a:r>
              <a:rPr lang="hu-HU" dirty="0"/>
              <a:t>Elkészült a KEHOP és az RRF feltételei alapján 2x2 db </a:t>
            </a:r>
            <a:r>
              <a:rPr lang="hu-HU" dirty="0">
                <a:solidFill>
                  <a:srgbClr val="FF0000"/>
                </a:solidFill>
              </a:rPr>
              <a:t>MT </a:t>
            </a:r>
            <a:r>
              <a:rPr lang="hu-HU" i="1" dirty="0">
                <a:solidFill>
                  <a:srgbClr val="FF0000"/>
                </a:solidFill>
              </a:rPr>
              <a:t>(feltételezve, hogy a KEHOP+ finanszírozási feltételek nem változnak, és az RRF sem)</a:t>
            </a:r>
          </a:p>
          <a:p>
            <a:pPr lvl="1"/>
            <a:r>
              <a:rPr lang="hu-HU" dirty="0"/>
              <a:t>Fejlesztési szükséglet megalapozása</a:t>
            </a:r>
          </a:p>
          <a:p>
            <a:pPr lvl="1"/>
            <a:r>
              <a:rPr lang="hu-HU" dirty="0"/>
              <a:t>Projekt céljainak meghatározása</a:t>
            </a:r>
          </a:p>
          <a:p>
            <a:pPr lvl="1"/>
            <a:r>
              <a:rPr lang="hu-HU" dirty="0"/>
              <a:t>Változatelemzés</a:t>
            </a:r>
          </a:p>
          <a:p>
            <a:pPr lvl="1"/>
            <a:r>
              <a:rPr lang="hu-HU" dirty="0"/>
              <a:t>Projekt bemutatása</a:t>
            </a:r>
          </a:p>
          <a:p>
            <a:pPr lvl="2"/>
            <a:r>
              <a:rPr lang="hu-HU" dirty="0"/>
              <a:t>Műszaki fejezetk</a:t>
            </a:r>
          </a:p>
          <a:p>
            <a:pPr lvl="2"/>
            <a:r>
              <a:rPr lang="hu-HU" dirty="0"/>
              <a:t>Költség-haszon elemzés</a:t>
            </a:r>
          </a:p>
          <a:p>
            <a:pPr lvl="1"/>
            <a:r>
              <a:rPr lang="hu-HU" dirty="0"/>
              <a:t>Ütemezés, PR, …stb.</a:t>
            </a:r>
          </a:p>
          <a:p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2D1F55CA-F449-441A-B1FB-B2148A7DFB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7200" y="843122"/>
            <a:ext cx="2687574" cy="3359468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B9E99C35-8FD7-4442-88B4-50A88EF86F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4112" y="817722"/>
            <a:ext cx="2517888" cy="3280885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BF0345D9-F580-4170-9FBB-E9E48C5D19B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8632" y="3429000"/>
            <a:ext cx="2422088" cy="326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057C863-EBDD-4FCC-82A8-5F8500FDF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/>
              <a:t>Megvalósíthatósági tanulmány </a:t>
            </a:r>
            <a:r>
              <a:rPr lang="hu-HU" dirty="0"/>
              <a:t>és költség-haszon elemzés elkészítése- Előzetes költségbecslések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CA7E137-3C62-4923-95D4-1B2BC7D29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120" y="1368425"/>
            <a:ext cx="10947400" cy="9765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/>
              <a:t>3/a terület</a:t>
            </a:r>
          </a:p>
        </p:txBody>
      </p:sp>
      <p:graphicFrame>
        <p:nvGraphicFramePr>
          <p:cNvPr id="5" name="Tábláza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7900832"/>
              </p:ext>
            </p:extLst>
          </p:nvPr>
        </p:nvGraphicFramePr>
        <p:xfrm>
          <a:off x="706120" y="2071689"/>
          <a:ext cx="10647680" cy="3701891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421435">
                  <a:extLst>
                    <a:ext uri="{9D8B030D-6E8A-4147-A177-3AD203B41FA5}">
                      <a16:colId xmlns:a16="http://schemas.microsoft.com/office/drawing/2014/main" val="2232952738"/>
                    </a:ext>
                  </a:extLst>
                </a:gridCol>
                <a:gridCol w="3554961">
                  <a:extLst>
                    <a:ext uri="{9D8B030D-6E8A-4147-A177-3AD203B41FA5}">
                      <a16:colId xmlns:a16="http://schemas.microsoft.com/office/drawing/2014/main" val="2716755231"/>
                    </a:ext>
                  </a:extLst>
                </a:gridCol>
                <a:gridCol w="871539">
                  <a:extLst>
                    <a:ext uri="{9D8B030D-6E8A-4147-A177-3AD203B41FA5}">
                      <a16:colId xmlns:a16="http://schemas.microsoft.com/office/drawing/2014/main" val="1808470535"/>
                    </a:ext>
                  </a:extLst>
                </a:gridCol>
                <a:gridCol w="627851">
                  <a:extLst>
                    <a:ext uri="{9D8B030D-6E8A-4147-A177-3AD203B41FA5}">
                      <a16:colId xmlns:a16="http://schemas.microsoft.com/office/drawing/2014/main" val="3646318658"/>
                    </a:ext>
                  </a:extLst>
                </a:gridCol>
                <a:gridCol w="1055020">
                  <a:extLst>
                    <a:ext uri="{9D8B030D-6E8A-4147-A177-3AD203B41FA5}">
                      <a16:colId xmlns:a16="http://schemas.microsoft.com/office/drawing/2014/main" val="848996239"/>
                    </a:ext>
                  </a:extLst>
                </a:gridCol>
                <a:gridCol w="458705">
                  <a:extLst>
                    <a:ext uri="{9D8B030D-6E8A-4147-A177-3AD203B41FA5}">
                      <a16:colId xmlns:a16="http://schemas.microsoft.com/office/drawing/2014/main" val="3174609463"/>
                    </a:ext>
                  </a:extLst>
                </a:gridCol>
                <a:gridCol w="1215567">
                  <a:extLst>
                    <a:ext uri="{9D8B030D-6E8A-4147-A177-3AD203B41FA5}">
                      <a16:colId xmlns:a16="http://schemas.microsoft.com/office/drawing/2014/main" val="1733982392"/>
                    </a:ext>
                  </a:extLst>
                </a:gridCol>
                <a:gridCol w="1204099">
                  <a:extLst>
                    <a:ext uri="{9D8B030D-6E8A-4147-A177-3AD203B41FA5}">
                      <a16:colId xmlns:a16="http://schemas.microsoft.com/office/drawing/2014/main" val="2516982557"/>
                    </a:ext>
                  </a:extLst>
                </a:gridCol>
                <a:gridCol w="1238503">
                  <a:extLst>
                    <a:ext uri="{9D8B030D-6E8A-4147-A177-3AD203B41FA5}">
                      <a16:colId xmlns:a16="http://schemas.microsoft.com/office/drawing/2014/main" val="3898516736"/>
                    </a:ext>
                  </a:extLst>
                </a:gridCol>
              </a:tblGrid>
              <a:tr h="217047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hu-HU" sz="1400" b="1" u="none" strike="noStrike" dirty="0">
                          <a:effectLst/>
                        </a:rPr>
                        <a:t>Homokhátság 3/a részterület beruházási költségbecslése </a:t>
                      </a:r>
                      <a:endParaRPr lang="hu-H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2772518"/>
                  </a:ext>
                </a:extLst>
              </a:tr>
              <a:tr h="225363">
                <a:tc gridSpan="9">
                  <a:txBody>
                    <a:bodyPr/>
                    <a:lstStyle/>
                    <a:p>
                      <a:pPr algn="l" fontAlgn="ctr"/>
                      <a:r>
                        <a:rPr lang="hu-HU" sz="1050" u="none" strike="noStrike">
                          <a:effectLst/>
                        </a:rPr>
                        <a:t>I. Kivitelezés előkészítő munkálatai</a:t>
                      </a:r>
                      <a:endParaRPr lang="hu-H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3209691"/>
                  </a:ext>
                </a:extLst>
              </a:tr>
              <a:tr h="18722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u-HU" sz="1200" u="none" strike="noStrike">
                          <a:effectLst/>
                        </a:rPr>
                        <a:t>Kivitelezés előkészítő munkái</a:t>
                      </a:r>
                      <a:endParaRPr lang="hu-H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89" marR="8489" marT="8489" marB="0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u="none" strike="noStrike">
                          <a:effectLst/>
                        </a:rPr>
                        <a:t>mennyiség</a:t>
                      </a:r>
                      <a:endParaRPr lang="hu-H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u="none" strike="noStrike">
                          <a:effectLst/>
                        </a:rPr>
                        <a:t>me.</a:t>
                      </a:r>
                      <a:endParaRPr lang="hu-H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u="none" strike="noStrike">
                          <a:effectLst/>
                        </a:rPr>
                        <a:t>Egységár</a:t>
                      </a:r>
                      <a:endParaRPr lang="hu-H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u="none" strike="noStrike">
                          <a:effectLst/>
                        </a:rPr>
                        <a:t>me.</a:t>
                      </a:r>
                      <a:endParaRPr lang="hu-H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u="none" strike="noStrike">
                          <a:effectLst/>
                        </a:rPr>
                        <a:t>Nettó költség</a:t>
                      </a:r>
                      <a:endParaRPr lang="hu-H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u="none" strike="noStrike">
                          <a:effectLst/>
                        </a:rPr>
                        <a:t> Áfa </a:t>
                      </a:r>
                      <a:endParaRPr lang="hu-H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u="none" strike="noStrike">
                          <a:effectLst/>
                        </a:rPr>
                        <a:t> Bruttó költség </a:t>
                      </a:r>
                      <a:endParaRPr lang="hu-H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89" marR="8489" marT="8489" marB="0" anchor="ctr"/>
                </a:tc>
                <a:extLst>
                  <a:ext uri="{0D108BD9-81ED-4DB2-BD59-A6C34878D82A}">
                    <a16:rowId xmlns:a16="http://schemas.microsoft.com/office/drawing/2014/main" val="1321059731"/>
                  </a:ext>
                </a:extLst>
              </a:tr>
              <a:tr h="164861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hu-HU" sz="1050" b="1" u="none" strike="noStrike" dirty="0">
                          <a:effectLst/>
                        </a:rPr>
                        <a:t>I. Előkészítési munkálatok </a:t>
                      </a:r>
                      <a:endParaRPr lang="hu-HU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b="1" u="none" strike="noStrike" dirty="0">
                          <a:effectLst/>
                        </a:rPr>
                        <a:t>5 020 870 455</a:t>
                      </a:r>
                      <a:endParaRPr lang="hu-HU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b="1" u="none" strike="noStrike" dirty="0">
                          <a:effectLst/>
                        </a:rPr>
                        <a:t>1 355 635 023</a:t>
                      </a:r>
                      <a:endParaRPr lang="hu-HU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b="1" u="none" strike="noStrike" dirty="0">
                          <a:effectLst/>
                        </a:rPr>
                        <a:t>6 376 505 478</a:t>
                      </a:r>
                      <a:endParaRPr lang="hu-HU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extLst>
                  <a:ext uri="{0D108BD9-81ED-4DB2-BD59-A6C34878D82A}">
                    <a16:rowId xmlns:a16="http://schemas.microsoft.com/office/drawing/2014/main" val="676490192"/>
                  </a:ext>
                </a:extLst>
              </a:tr>
              <a:tr h="164861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50" u="none" strike="noStrike">
                          <a:effectLst/>
                        </a:rPr>
                        <a:t>        1    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050" u="none" strike="noStrike">
                          <a:effectLst/>
                        </a:rPr>
                        <a:t>Kiviteli és megvalósulási tervek készítése 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1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db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050" u="none" strike="noStrike">
                          <a:effectLst/>
                        </a:rPr>
                        <a:t>        3 720 870 455    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Ft/db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050" u="none" strike="noStrike">
                          <a:effectLst/>
                        </a:rPr>
                        <a:t>3 720 870 455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050" u="none" strike="noStrike">
                          <a:effectLst/>
                        </a:rPr>
                        <a:t>1 004 635 023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050" u="none" strike="noStrike">
                          <a:effectLst/>
                        </a:rPr>
                        <a:t>4 725 505 478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extLst>
                  <a:ext uri="{0D108BD9-81ED-4DB2-BD59-A6C34878D82A}">
                    <a16:rowId xmlns:a16="http://schemas.microsoft.com/office/drawing/2014/main" val="2307708306"/>
                  </a:ext>
                </a:extLst>
              </a:tr>
              <a:tr h="17095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50" u="none" strike="noStrike">
                          <a:effectLst/>
                        </a:rPr>
                        <a:t>        2    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050" u="none" strike="noStrike">
                          <a:effectLst/>
                        </a:rPr>
                        <a:t>Területelőkészítés (lőszermentesítés, régészet, stb)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2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%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050" u="none" strike="noStrike">
                          <a:effectLst/>
                        </a:rPr>
                        <a:t>        1 300 000 000    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Ft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050" u="none" strike="noStrike">
                          <a:effectLst/>
                        </a:rPr>
                        <a:t>1 300 000 000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050" u="none" strike="noStrike">
                          <a:effectLst/>
                        </a:rPr>
                        <a:t>351 000 000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050" u="none" strike="noStrike">
                          <a:effectLst/>
                        </a:rPr>
                        <a:t>1 651 000 000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extLst>
                  <a:ext uri="{0D108BD9-81ED-4DB2-BD59-A6C34878D82A}">
                    <a16:rowId xmlns:a16="http://schemas.microsoft.com/office/drawing/2014/main" val="2640744679"/>
                  </a:ext>
                </a:extLst>
              </a:tr>
              <a:tr h="187226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hu-HU" sz="1200" b="1" u="none" strike="noStrike" dirty="0">
                          <a:effectLst/>
                        </a:rPr>
                        <a:t>II. Építési költségek</a:t>
                      </a:r>
                      <a:endParaRPr lang="hu-H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u="none" strike="noStrike" dirty="0">
                          <a:effectLst/>
                        </a:rPr>
                        <a:t>56 821 347 615</a:t>
                      </a:r>
                      <a:endParaRPr lang="hu-H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u="none" strike="noStrike" dirty="0">
                          <a:effectLst/>
                        </a:rPr>
                        <a:t>15 339 171 856</a:t>
                      </a:r>
                      <a:endParaRPr lang="hu-H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u="none" strike="noStrike" dirty="0">
                          <a:effectLst/>
                        </a:rPr>
                        <a:t>72 150 919 471</a:t>
                      </a:r>
                      <a:endParaRPr lang="hu-H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extLst>
                  <a:ext uri="{0D108BD9-81ED-4DB2-BD59-A6C34878D82A}">
                    <a16:rowId xmlns:a16="http://schemas.microsoft.com/office/drawing/2014/main" val="1011180745"/>
                  </a:ext>
                </a:extLst>
              </a:tr>
              <a:tr h="315026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50" u="none" strike="noStrike">
                          <a:effectLst/>
                        </a:rPr>
                        <a:t>I.</a:t>
                      </a:r>
                      <a:endParaRPr lang="hu-H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050" u="none" strike="noStrike" dirty="0">
                          <a:effectLst/>
                        </a:rPr>
                        <a:t>Komplex műtárgy, tűsgát bontása </a:t>
                      </a:r>
                      <a:endParaRPr lang="hu-HU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 dirty="0">
                          <a:effectLst/>
                        </a:rPr>
                        <a:t> </a:t>
                      </a:r>
                      <a:endParaRPr lang="hu-HU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 dirty="0">
                          <a:effectLst/>
                        </a:rPr>
                        <a:t> </a:t>
                      </a:r>
                      <a:endParaRPr lang="hu-HU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 dirty="0">
                          <a:effectLst/>
                        </a:rPr>
                        <a:t> </a:t>
                      </a:r>
                      <a:endParaRPr lang="hu-HU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 dirty="0">
                          <a:effectLst/>
                        </a:rPr>
                        <a:t> </a:t>
                      </a:r>
                      <a:endParaRPr lang="hu-HU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050" u="none" strike="noStrike" dirty="0">
                          <a:effectLst/>
                        </a:rPr>
                        <a:t>               3 175 000 000    </a:t>
                      </a:r>
                      <a:endParaRPr lang="hu-HU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050" u="none" strike="noStrike" dirty="0">
                          <a:effectLst/>
                        </a:rPr>
                        <a:t>                  857 250 000    </a:t>
                      </a:r>
                      <a:endParaRPr lang="hu-HU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050" u="none" strike="noStrike" dirty="0">
                          <a:effectLst/>
                        </a:rPr>
                        <a:t>                4 032 250 000    </a:t>
                      </a:r>
                      <a:endParaRPr lang="hu-HU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extLst>
                  <a:ext uri="{0D108BD9-81ED-4DB2-BD59-A6C34878D82A}">
                    <a16:rowId xmlns:a16="http://schemas.microsoft.com/office/drawing/2014/main" val="3421073876"/>
                  </a:ext>
                </a:extLst>
              </a:tr>
              <a:tr h="315026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50" u="none" strike="noStrike">
                          <a:effectLst/>
                        </a:rPr>
                        <a:t>II.  </a:t>
                      </a:r>
                      <a:endParaRPr lang="hu-H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050" u="none" strike="noStrike">
                          <a:effectLst/>
                        </a:rPr>
                        <a:t>DTCs kotrása </a:t>
                      </a:r>
                      <a:endParaRPr lang="hu-H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 </a:t>
                      </a:r>
                      <a:endParaRPr lang="hu-H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 </a:t>
                      </a:r>
                      <a:endParaRPr lang="hu-H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 </a:t>
                      </a:r>
                      <a:endParaRPr lang="hu-H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 </a:t>
                      </a:r>
                      <a:endParaRPr lang="hu-H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050" u="none" strike="noStrike">
                          <a:effectLst/>
                        </a:rPr>
                        <a:t>               7 528 779 770    </a:t>
                      </a:r>
                      <a:endParaRPr lang="hu-H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050" u="none" strike="noStrike">
                          <a:effectLst/>
                        </a:rPr>
                        <a:t>              2 032 770 538    </a:t>
                      </a:r>
                      <a:endParaRPr lang="hu-H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050" u="none" strike="noStrike">
                          <a:effectLst/>
                        </a:rPr>
                        <a:t>                9 561 550 308    </a:t>
                      </a:r>
                      <a:endParaRPr lang="hu-H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extLst>
                  <a:ext uri="{0D108BD9-81ED-4DB2-BD59-A6C34878D82A}">
                    <a16:rowId xmlns:a16="http://schemas.microsoft.com/office/drawing/2014/main" val="790036089"/>
                  </a:ext>
                </a:extLst>
              </a:tr>
              <a:tr h="315026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50" u="none" strike="noStrike">
                          <a:effectLst/>
                        </a:rPr>
                        <a:t>III.</a:t>
                      </a:r>
                      <a:endParaRPr lang="hu-H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050" u="none" strike="noStrike">
                          <a:effectLst/>
                        </a:rPr>
                        <a:t>Vízpótló rendszer </a:t>
                      </a:r>
                      <a:endParaRPr lang="hu-H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 </a:t>
                      </a:r>
                      <a:endParaRPr lang="hu-H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 </a:t>
                      </a:r>
                      <a:endParaRPr lang="hu-H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 </a:t>
                      </a:r>
                      <a:endParaRPr lang="hu-H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 </a:t>
                      </a:r>
                      <a:endParaRPr lang="hu-H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050" u="none" strike="noStrike">
                          <a:effectLst/>
                        </a:rPr>
                        <a:t>            37 859 282 435    </a:t>
                      </a:r>
                      <a:endParaRPr lang="hu-H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050" u="none" strike="noStrike">
                          <a:effectLst/>
                        </a:rPr>
                        <a:t>            10 222 006 257    </a:t>
                      </a:r>
                      <a:endParaRPr lang="hu-H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050" u="none" strike="noStrike">
                          <a:effectLst/>
                        </a:rPr>
                        <a:t>             48 081 288 692    </a:t>
                      </a:r>
                      <a:endParaRPr lang="hu-H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extLst>
                  <a:ext uri="{0D108BD9-81ED-4DB2-BD59-A6C34878D82A}">
                    <a16:rowId xmlns:a16="http://schemas.microsoft.com/office/drawing/2014/main" val="1647547739"/>
                  </a:ext>
                </a:extLst>
              </a:tr>
              <a:tr h="315026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50" u="none" strike="noStrike">
                          <a:effectLst/>
                        </a:rPr>
                        <a:t>IV.</a:t>
                      </a:r>
                      <a:endParaRPr lang="hu-H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050" u="none" strike="noStrike">
                          <a:effectLst/>
                        </a:rPr>
                        <a:t>Hátsági csatornák</a:t>
                      </a:r>
                      <a:endParaRPr lang="hu-H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 </a:t>
                      </a:r>
                      <a:endParaRPr lang="hu-H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 </a:t>
                      </a:r>
                      <a:endParaRPr lang="hu-H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 </a:t>
                      </a:r>
                      <a:endParaRPr lang="hu-H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 </a:t>
                      </a:r>
                      <a:endParaRPr lang="hu-H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050" u="none" strike="noStrike">
                          <a:effectLst/>
                        </a:rPr>
                        <a:t>               4 512 740 410    </a:t>
                      </a:r>
                      <a:endParaRPr lang="hu-H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050" u="none" strike="noStrike">
                          <a:effectLst/>
                        </a:rPr>
                        <a:t>              1 218 439 911    </a:t>
                      </a:r>
                      <a:endParaRPr lang="hu-H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050" u="none" strike="noStrike">
                          <a:effectLst/>
                        </a:rPr>
                        <a:t>                5 731 180 321    </a:t>
                      </a:r>
                      <a:endParaRPr lang="hu-H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extLst>
                  <a:ext uri="{0D108BD9-81ED-4DB2-BD59-A6C34878D82A}">
                    <a16:rowId xmlns:a16="http://schemas.microsoft.com/office/drawing/2014/main" val="657422767"/>
                  </a:ext>
                </a:extLst>
              </a:tr>
              <a:tr h="315026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50" u="none" strike="noStrike">
                          <a:effectLst/>
                        </a:rPr>
                        <a:t>V.</a:t>
                      </a:r>
                      <a:endParaRPr lang="hu-H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050" u="none" strike="noStrike">
                          <a:effectLst/>
                        </a:rPr>
                        <a:t>Monitoring</a:t>
                      </a:r>
                      <a:endParaRPr lang="hu-H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 </a:t>
                      </a:r>
                      <a:endParaRPr lang="hu-H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 </a:t>
                      </a:r>
                      <a:endParaRPr lang="hu-H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 </a:t>
                      </a:r>
                      <a:endParaRPr lang="hu-H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 </a:t>
                      </a:r>
                      <a:endParaRPr lang="hu-H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050" u="none" strike="noStrike">
                          <a:effectLst/>
                        </a:rPr>
                        <a:t>                  931 545 000    </a:t>
                      </a:r>
                      <a:endParaRPr lang="hu-H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050" u="none" strike="noStrike">
                          <a:effectLst/>
                        </a:rPr>
                        <a:t>                  251 517 150    </a:t>
                      </a:r>
                      <a:endParaRPr lang="hu-H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050" u="none" strike="noStrike">
                          <a:effectLst/>
                        </a:rPr>
                        <a:t>                1 183 062 150    </a:t>
                      </a:r>
                      <a:endParaRPr lang="hu-H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extLst>
                  <a:ext uri="{0D108BD9-81ED-4DB2-BD59-A6C34878D82A}">
                    <a16:rowId xmlns:a16="http://schemas.microsoft.com/office/drawing/2014/main" val="3106563295"/>
                  </a:ext>
                </a:extLst>
              </a:tr>
              <a:tr h="315026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50" u="none" strike="noStrike">
                          <a:effectLst/>
                        </a:rPr>
                        <a:t>VI.</a:t>
                      </a:r>
                      <a:endParaRPr lang="hu-H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050" u="none" strike="noStrike">
                          <a:effectLst/>
                        </a:rPr>
                        <a:t>Energiaellátás, villamosság</a:t>
                      </a:r>
                      <a:endParaRPr lang="hu-H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 </a:t>
                      </a:r>
                      <a:endParaRPr lang="hu-H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 </a:t>
                      </a:r>
                      <a:endParaRPr lang="hu-H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 </a:t>
                      </a:r>
                      <a:endParaRPr lang="hu-H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 </a:t>
                      </a:r>
                      <a:endParaRPr lang="hu-H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050" u="none" strike="noStrike">
                          <a:effectLst/>
                        </a:rPr>
                        <a:t>               2 814 000 000    </a:t>
                      </a:r>
                      <a:endParaRPr lang="hu-H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050" u="none" strike="noStrike">
                          <a:effectLst/>
                        </a:rPr>
                        <a:t>                  757 188 000    </a:t>
                      </a:r>
                      <a:endParaRPr lang="hu-H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050" u="none" strike="noStrike">
                          <a:effectLst/>
                        </a:rPr>
                        <a:t>                3 561 588 000    </a:t>
                      </a:r>
                      <a:endParaRPr lang="hu-H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extLst>
                  <a:ext uri="{0D108BD9-81ED-4DB2-BD59-A6C34878D82A}">
                    <a16:rowId xmlns:a16="http://schemas.microsoft.com/office/drawing/2014/main" val="1200099486"/>
                  </a:ext>
                </a:extLst>
              </a:tr>
              <a:tr h="170950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hu-HU" sz="1050" b="1" u="none" strike="noStrike" dirty="0">
                          <a:effectLst/>
                        </a:rPr>
                        <a:t>III. Egyéb beruházási költéségek</a:t>
                      </a:r>
                      <a:endParaRPr lang="hu-HU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b="1" u="none" strike="noStrike" dirty="0">
                          <a:effectLst/>
                        </a:rPr>
                        <a:t>11 523 207 038</a:t>
                      </a:r>
                      <a:endParaRPr lang="hu-HU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b="1" u="none" strike="noStrike" dirty="0">
                          <a:effectLst/>
                        </a:rPr>
                        <a:t>2 247 265 900</a:t>
                      </a:r>
                      <a:endParaRPr lang="hu-HU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b="1" u="none" strike="noStrike" dirty="0">
                          <a:effectLst/>
                        </a:rPr>
                        <a:t>13 770 472 938</a:t>
                      </a:r>
                      <a:endParaRPr lang="hu-HU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extLst>
                  <a:ext uri="{0D108BD9-81ED-4DB2-BD59-A6C34878D82A}">
                    <a16:rowId xmlns:a16="http://schemas.microsoft.com/office/drawing/2014/main" val="1280358421"/>
                  </a:ext>
                </a:extLst>
              </a:tr>
              <a:tr h="217047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hu-HU" sz="1400" b="1" u="none" strike="noStrike" dirty="0">
                          <a:effectLst/>
                        </a:rPr>
                        <a:t>Homokhátság 3.a részterület teljes beruházási költsége:</a:t>
                      </a:r>
                      <a:endParaRPr lang="hu-H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400" b="1" u="none" strike="noStrike" dirty="0">
                          <a:effectLst/>
                        </a:rPr>
                        <a:t>73 365 425 108</a:t>
                      </a:r>
                      <a:endParaRPr lang="hu-H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400" b="1" u="none" strike="noStrike" dirty="0">
                          <a:effectLst/>
                        </a:rPr>
                        <a:t>18 942 072 779</a:t>
                      </a:r>
                      <a:endParaRPr lang="hu-H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400" b="1" u="none" strike="noStrike" dirty="0">
                          <a:effectLst/>
                        </a:rPr>
                        <a:t>92 297 897 887</a:t>
                      </a:r>
                      <a:endParaRPr lang="hu-H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" marR="8489" marT="8489" marB="0" anchor="ctr"/>
                </a:tc>
                <a:extLst>
                  <a:ext uri="{0D108BD9-81ED-4DB2-BD59-A6C34878D82A}">
                    <a16:rowId xmlns:a16="http://schemas.microsoft.com/office/drawing/2014/main" val="10744325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66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313059F-66F3-472F-9065-1DEFFA88C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vízpótlás előkészítésének (tervezésének) folyamata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4022797-19EF-4855-A0E3-784AC256E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045" y="1646397"/>
            <a:ext cx="11244580" cy="4754245"/>
          </a:xfrm>
        </p:spPr>
        <p:txBody>
          <a:bodyPr>
            <a:normAutofit fontScale="85000" lnSpcReduction="20000"/>
          </a:bodyPr>
          <a:lstStyle/>
          <a:p>
            <a:pPr lvl="1"/>
            <a:r>
              <a:rPr lang="hu-HU" dirty="0"/>
              <a:t>I. üteme</a:t>
            </a:r>
          </a:p>
          <a:p>
            <a:pPr lvl="2"/>
            <a:r>
              <a:rPr lang="hu-HU" sz="2400" dirty="0"/>
              <a:t>Két területre vonatkozóan készülnek el a tervezési feladatok (3/a; 4)</a:t>
            </a:r>
          </a:p>
          <a:p>
            <a:pPr lvl="2"/>
            <a:r>
              <a:rPr lang="hu-HU" sz="2400" dirty="0"/>
              <a:t>KEHOP forrásból biztosítva az előkészítési forrásigény, határidő: </a:t>
            </a:r>
            <a:r>
              <a:rPr lang="hu-HU" sz="2400" dirty="0" smtClean="0"/>
              <a:t>2022.november 30, módosítva 2023.05.31-re</a:t>
            </a:r>
            <a:endParaRPr lang="hu-HU" sz="2400" dirty="0"/>
          </a:p>
          <a:p>
            <a:pPr lvl="1"/>
            <a:r>
              <a:rPr lang="hu-HU" dirty="0"/>
              <a:t>II. </a:t>
            </a:r>
            <a:r>
              <a:rPr lang="hu-HU" dirty="0" smtClean="0"/>
              <a:t>üteme</a:t>
            </a:r>
            <a:endParaRPr lang="hu-HU" dirty="0"/>
          </a:p>
          <a:p>
            <a:pPr lvl="2"/>
            <a:r>
              <a:rPr lang="hu-HU" sz="2400" dirty="0"/>
              <a:t>Öt területre vonatkozva készülnek el az előkészítési feladatok</a:t>
            </a:r>
          </a:p>
          <a:p>
            <a:pPr lvl="2"/>
            <a:r>
              <a:rPr lang="hu-HU" sz="2400" dirty="0"/>
              <a:t>KEHOP támogatási kérelem beadva, határidő: 2023. november 30</a:t>
            </a:r>
          </a:p>
          <a:p>
            <a:pPr marL="914400" lvl="2" indent="0">
              <a:buNone/>
            </a:pPr>
            <a:endParaRPr lang="hu-HU" dirty="0"/>
          </a:p>
          <a:p>
            <a:pPr lvl="1"/>
            <a:r>
              <a:rPr lang="hu-HU" dirty="0"/>
              <a:t>Előkészítése feladatok magukban foglalják:</a:t>
            </a:r>
          </a:p>
          <a:p>
            <a:pPr marL="1371600" lvl="3" indent="0">
              <a:buNone/>
            </a:pPr>
            <a:r>
              <a:rPr lang="hu-HU" sz="2200" i="1" dirty="0"/>
              <a:t>1.	Megvalósíthatósági Tanulmány készítése </a:t>
            </a:r>
          </a:p>
          <a:p>
            <a:pPr marL="1371600" lvl="3" indent="0">
              <a:buNone/>
            </a:pPr>
            <a:r>
              <a:rPr lang="hu-HU" sz="2200" i="1" dirty="0"/>
              <a:t>2.	Hatástanulmány, szakvélemények, szakértői tanulmányok készítése</a:t>
            </a:r>
          </a:p>
          <a:p>
            <a:pPr marL="1371600" lvl="3" indent="0">
              <a:buNone/>
            </a:pPr>
            <a:r>
              <a:rPr lang="hu-HU" sz="2200" i="1" dirty="0"/>
              <a:t>3.	Költség- és időkalkuláció elkészítése</a:t>
            </a:r>
          </a:p>
          <a:p>
            <a:pPr marL="1371600" lvl="3" indent="0">
              <a:buNone/>
            </a:pPr>
            <a:r>
              <a:rPr lang="hu-HU" sz="2200" i="1" dirty="0"/>
              <a:t>4.	Helyszíni vizsgálat lefolytatása</a:t>
            </a:r>
          </a:p>
          <a:p>
            <a:pPr marL="1828800" lvl="3" indent="-457200">
              <a:buAutoNum type="arabicPeriod" startAt="5"/>
            </a:pPr>
            <a:r>
              <a:rPr lang="hu-HU" sz="2200" i="1" dirty="0"/>
              <a:t>Engedélyezési dokumentációk </a:t>
            </a:r>
            <a:r>
              <a:rPr lang="hu-HU" sz="2200" i="1" dirty="0" smtClean="0"/>
              <a:t>készítése*</a:t>
            </a:r>
            <a:endParaRPr lang="hu-HU" sz="2200" i="1" dirty="0"/>
          </a:p>
          <a:p>
            <a:pPr marL="1828800" lvl="3" indent="-457200">
              <a:buAutoNum type="arabicPeriod" startAt="5"/>
            </a:pPr>
            <a:r>
              <a:rPr lang="hu-HU" sz="2200" i="1" dirty="0"/>
              <a:t>Kivitelezési ajánlati dokumentáció műszaki fejezeteinek elkészítése</a:t>
            </a:r>
          </a:p>
          <a:p>
            <a:pPr marL="1828800" lvl="3" indent="-457200">
              <a:buAutoNum type="arabicPeriod" startAt="7"/>
            </a:pPr>
            <a:r>
              <a:rPr lang="hu-HU" sz="2200" i="1" dirty="0" smtClean="0"/>
              <a:t>Ingatlanszerzéshez </a:t>
            </a:r>
            <a:r>
              <a:rPr lang="hu-HU" sz="2200" i="1" dirty="0"/>
              <a:t>kapcsolódó előkészítési költségek (földmérési munkarészek, szakértői vélemény, földhivatali eljárás</a:t>
            </a:r>
            <a:r>
              <a:rPr lang="hu-HU" sz="2200" i="1" dirty="0" smtClean="0"/>
              <a:t>)</a:t>
            </a:r>
          </a:p>
          <a:p>
            <a:pPr marL="0" lvl="3" indent="1371600" algn="r">
              <a:buNone/>
            </a:pPr>
            <a:r>
              <a:rPr lang="hu-H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*Az I. ütemnél engedélyek megszerzése is</a:t>
            </a:r>
            <a:endParaRPr lang="hu-H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hu-HU" dirty="0"/>
          </a:p>
          <a:p>
            <a:pPr lvl="2"/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18498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057C863-EBDD-4FCC-82A8-5F8500FDF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/>
              <a:t>Megvalósíthatósági tanulmány </a:t>
            </a:r>
            <a:r>
              <a:rPr lang="hu-HU" dirty="0"/>
              <a:t>és költség-haszon elemzés elkészítése- Előzetes költségbecslések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CA7E137-3C62-4923-95D4-1B2BC7D29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120" y="1368425"/>
            <a:ext cx="10947400" cy="9765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/>
              <a:t>4. terület</a:t>
            </a:r>
          </a:p>
        </p:txBody>
      </p:sp>
      <p:graphicFrame>
        <p:nvGraphicFramePr>
          <p:cNvPr id="6" name="Tábláza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268738"/>
              </p:ext>
            </p:extLst>
          </p:nvPr>
        </p:nvGraphicFramePr>
        <p:xfrm>
          <a:off x="838200" y="2005013"/>
          <a:ext cx="10515600" cy="3044386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423389">
                  <a:extLst>
                    <a:ext uri="{9D8B030D-6E8A-4147-A177-3AD203B41FA5}">
                      <a16:colId xmlns:a16="http://schemas.microsoft.com/office/drawing/2014/main" val="1039049977"/>
                    </a:ext>
                  </a:extLst>
                </a:gridCol>
                <a:gridCol w="3410154">
                  <a:extLst>
                    <a:ext uri="{9D8B030D-6E8A-4147-A177-3AD203B41FA5}">
                      <a16:colId xmlns:a16="http://schemas.microsoft.com/office/drawing/2014/main" val="601654897"/>
                    </a:ext>
                  </a:extLst>
                </a:gridCol>
                <a:gridCol w="864059">
                  <a:extLst>
                    <a:ext uri="{9D8B030D-6E8A-4147-A177-3AD203B41FA5}">
                      <a16:colId xmlns:a16="http://schemas.microsoft.com/office/drawing/2014/main" val="4261293618"/>
                    </a:ext>
                  </a:extLst>
                </a:gridCol>
                <a:gridCol w="622123">
                  <a:extLst>
                    <a:ext uri="{9D8B030D-6E8A-4147-A177-3AD203B41FA5}">
                      <a16:colId xmlns:a16="http://schemas.microsoft.com/office/drawing/2014/main" val="1772666853"/>
                    </a:ext>
                  </a:extLst>
                </a:gridCol>
                <a:gridCol w="1048392">
                  <a:extLst>
                    <a:ext uri="{9D8B030D-6E8A-4147-A177-3AD203B41FA5}">
                      <a16:colId xmlns:a16="http://schemas.microsoft.com/office/drawing/2014/main" val="1311571531"/>
                    </a:ext>
                  </a:extLst>
                </a:gridCol>
                <a:gridCol w="460831">
                  <a:extLst>
                    <a:ext uri="{9D8B030D-6E8A-4147-A177-3AD203B41FA5}">
                      <a16:colId xmlns:a16="http://schemas.microsoft.com/office/drawing/2014/main" val="811456357"/>
                    </a:ext>
                  </a:extLst>
                </a:gridCol>
                <a:gridCol w="1221204">
                  <a:extLst>
                    <a:ext uri="{9D8B030D-6E8A-4147-A177-3AD203B41FA5}">
                      <a16:colId xmlns:a16="http://schemas.microsoft.com/office/drawing/2014/main" val="989145142"/>
                    </a:ext>
                  </a:extLst>
                </a:gridCol>
                <a:gridCol w="1209682">
                  <a:extLst>
                    <a:ext uri="{9D8B030D-6E8A-4147-A177-3AD203B41FA5}">
                      <a16:colId xmlns:a16="http://schemas.microsoft.com/office/drawing/2014/main" val="3390991493"/>
                    </a:ext>
                  </a:extLst>
                </a:gridCol>
                <a:gridCol w="1255766">
                  <a:extLst>
                    <a:ext uri="{9D8B030D-6E8A-4147-A177-3AD203B41FA5}">
                      <a16:colId xmlns:a16="http://schemas.microsoft.com/office/drawing/2014/main" val="2374544482"/>
                    </a:ext>
                  </a:extLst>
                </a:gridCol>
              </a:tblGrid>
              <a:tr h="172764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hu-HU" sz="1400" b="1" u="none" strike="noStrike" dirty="0">
                          <a:effectLst/>
                        </a:rPr>
                        <a:t>Homokhátság 4-es részterület beruházási költségbecslése </a:t>
                      </a:r>
                      <a:endParaRPr lang="hu-H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15664"/>
                  </a:ext>
                </a:extLst>
              </a:tr>
              <a:tr h="181403">
                <a:tc gridSpan="9">
                  <a:txBody>
                    <a:bodyPr/>
                    <a:lstStyle/>
                    <a:p>
                      <a:pPr algn="l" fontAlgn="ctr"/>
                      <a:r>
                        <a:rPr lang="hu-HU" sz="1000" u="none" strike="noStrike">
                          <a:effectLst/>
                        </a:rPr>
                        <a:t>I. Kivitelezés előkészítő munkálatai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5047436"/>
                  </a:ext>
                </a:extLst>
              </a:tr>
              <a:tr h="18140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u-HU" sz="1100" u="none" strike="noStrike">
                          <a:effectLst/>
                        </a:rPr>
                        <a:t>Kivitelezés előkészítő munkái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38" marR="8638" marT="8638" marB="0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u="none" strike="noStrike">
                          <a:effectLst/>
                        </a:rPr>
                        <a:t>mennyiség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u="none" strike="noStrike">
                          <a:effectLst/>
                        </a:rPr>
                        <a:t>me.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u="none" strike="noStrike">
                          <a:effectLst/>
                        </a:rPr>
                        <a:t>Egységár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u="none" strike="noStrike">
                          <a:effectLst/>
                        </a:rPr>
                        <a:t>me.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u="none" strike="noStrike">
                          <a:effectLst/>
                        </a:rPr>
                        <a:t>Nettó költség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u="none" strike="noStrike">
                          <a:effectLst/>
                        </a:rPr>
                        <a:t> Áfa 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u="none" strike="noStrike">
                          <a:effectLst/>
                        </a:rPr>
                        <a:t> Bruttó költség 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38" marR="8638" marT="8638" marB="0" anchor="ctr"/>
                </a:tc>
                <a:extLst>
                  <a:ext uri="{0D108BD9-81ED-4DB2-BD59-A6C34878D82A}">
                    <a16:rowId xmlns:a16="http://schemas.microsoft.com/office/drawing/2014/main" val="4201633376"/>
                  </a:ext>
                </a:extLst>
              </a:tr>
              <a:tr h="172764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hu-HU" sz="1050" b="1" u="none" strike="noStrike" dirty="0">
                          <a:effectLst/>
                        </a:rPr>
                        <a:t>I. Előkészítési munkálatok </a:t>
                      </a:r>
                      <a:endParaRPr lang="hu-HU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b="1" u="none" strike="noStrike">
                          <a:effectLst/>
                        </a:rPr>
                        <a:t>2 211 102 455</a:t>
                      </a:r>
                      <a:endParaRPr lang="hu-H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b="1" u="none" strike="noStrike" dirty="0">
                          <a:effectLst/>
                        </a:rPr>
                        <a:t>596 997 663</a:t>
                      </a:r>
                      <a:endParaRPr lang="hu-HU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b="1" u="none" strike="noStrike" dirty="0">
                          <a:effectLst/>
                        </a:rPr>
                        <a:t>2 808 100 118</a:t>
                      </a:r>
                      <a:endParaRPr lang="hu-HU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extLst>
                  <a:ext uri="{0D108BD9-81ED-4DB2-BD59-A6C34878D82A}">
                    <a16:rowId xmlns:a16="http://schemas.microsoft.com/office/drawing/2014/main" val="572737750"/>
                  </a:ext>
                </a:extLst>
              </a:tr>
              <a:tr h="181403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u="none" strike="noStrike">
                          <a:effectLst/>
                        </a:rPr>
                        <a:t> 1. 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u="none" strike="noStrike">
                          <a:effectLst/>
                        </a:rPr>
                        <a:t>Kiviteli és megvalósulási tervek készítése 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u="none" strike="noStrike" dirty="0">
                          <a:effectLst/>
                        </a:rPr>
                        <a:t>1</a:t>
                      </a:r>
                      <a:endParaRPr lang="hu-H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u="none" strike="noStrike" dirty="0">
                          <a:effectLst/>
                        </a:rPr>
                        <a:t>db</a:t>
                      </a:r>
                      <a:endParaRPr lang="hu-H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u="none" strike="noStrike" dirty="0">
                          <a:effectLst/>
                        </a:rPr>
                        <a:t>        1 137 102 455    </a:t>
                      </a:r>
                      <a:endParaRPr lang="hu-H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u="none" strike="noStrike">
                          <a:effectLst/>
                        </a:rPr>
                        <a:t>Ft/db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000" u="none" strike="noStrike">
                          <a:effectLst/>
                        </a:rPr>
                        <a:t>1 137 102 455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000" u="none" strike="noStrike" dirty="0">
                          <a:effectLst/>
                        </a:rPr>
                        <a:t>307 017 663</a:t>
                      </a:r>
                      <a:endParaRPr lang="hu-H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000" u="none" strike="noStrike">
                          <a:effectLst/>
                        </a:rPr>
                        <a:t>1 444 120 118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extLst>
                  <a:ext uri="{0D108BD9-81ED-4DB2-BD59-A6C34878D82A}">
                    <a16:rowId xmlns:a16="http://schemas.microsoft.com/office/drawing/2014/main" val="4176985697"/>
                  </a:ext>
                </a:extLst>
              </a:tr>
              <a:tr h="181403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u="none" strike="noStrike">
                          <a:effectLst/>
                        </a:rPr>
                        <a:t> 2. 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u="none" strike="noStrike">
                          <a:effectLst/>
                        </a:rPr>
                        <a:t>Területelőkészítés (lőszermentesítés, régészet, stb)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u="none" strike="noStrike">
                          <a:effectLst/>
                        </a:rPr>
                        <a:t>2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u="none" strike="noStrike">
                          <a:effectLst/>
                        </a:rPr>
                        <a:t>%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u="none" strike="noStrike" dirty="0">
                          <a:effectLst/>
                        </a:rPr>
                        <a:t>        1 074 000 000    </a:t>
                      </a:r>
                      <a:endParaRPr lang="hu-H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u="none" strike="noStrike" dirty="0">
                          <a:effectLst/>
                        </a:rPr>
                        <a:t>Ft</a:t>
                      </a:r>
                      <a:endParaRPr lang="hu-H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000" u="none" strike="noStrike" dirty="0">
                          <a:effectLst/>
                        </a:rPr>
                        <a:t>1 074 000 000</a:t>
                      </a:r>
                      <a:endParaRPr lang="hu-H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000" u="none" strike="noStrike" dirty="0">
                          <a:effectLst/>
                        </a:rPr>
                        <a:t>289 980 000</a:t>
                      </a:r>
                      <a:endParaRPr lang="hu-H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000" u="none" strike="noStrike">
                          <a:effectLst/>
                        </a:rPr>
                        <a:t>1 363 980 000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extLst>
                  <a:ext uri="{0D108BD9-81ED-4DB2-BD59-A6C34878D82A}">
                    <a16:rowId xmlns:a16="http://schemas.microsoft.com/office/drawing/2014/main" val="2412211853"/>
                  </a:ext>
                </a:extLst>
              </a:tr>
              <a:tr h="181403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hu-HU" sz="1100" b="1" u="none" strike="noStrike" dirty="0">
                          <a:effectLst/>
                        </a:rPr>
                        <a:t>II. Építési költségek</a:t>
                      </a:r>
                      <a:endParaRPr lang="hu-H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u="none" strike="noStrike" dirty="0">
                          <a:effectLst/>
                        </a:rPr>
                        <a:t>46 170 291 800</a:t>
                      </a:r>
                      <a:endParaRPr lang="hu-H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u="none" strike="noStrike" dirty="0">
                          <a:effectLst/>
                        </a:rPr>
                        <a:t>12 301 386 786</a:t>
                      </a:r>
                      <a:endParaRPr lang="hu-H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u="none" strike="noStrike" dirty="0">
                          <a:effectLst/>
                        </a:rPr>
                        <a:t>58 636 270 586</a:t>
                      </a:r>
                      <a:endParaRPr lang="hu-H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extLst>
                  <a:ext uri="{0D108BD9-81ED-4DB2-BD59-A6C34878D82A}">
                    <a16:rowId xmlns:a16="http://schemas.microsoft.com/office/drawing/2014/main" val="1447470664"/>
                  </a:ext>
                </a:extLst>
              </a:tr>
              <a:tr h="181403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u="none" strike="noStrike">
                          <a:effectLst/>
                        </a:rPr>
                        <a:t>1.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u="none" strike="noStrike" dirty="0">
                          <a:effectLst/>
                        </a:rPr>
                        <a:t>Vízkivételi mű</a:t>
                      </a:r>
                      <a:endParaRPr lang="hu-H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u="none" strike="noStrike" dirty="0">
                          <a:effectLst/>
                        </a:rPr>
                        <a:t> </a:t>
                      </a:r>
                      <a:endParaRPr lang="hu-H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u="none" strike="noStrike" dirty="0">
                          <a:effectLst/>
                        </a:rPr>
                        <a:t> </a:t>
                      </a:r>
                      <a:endParaRPr lang="hu-H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u="none" strike="noStrike" dirty="0">
                          <a:effectLst/>
                        </a:rPr>
                        <a:t> </a:t>
                      </a:r>
                      <a:endParaRPr lang="hu-H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u="none" strike="noStrike" dirty="0">
                          <a:effectLst/>
                        </a:rPr>
                        <a:t> </a:t>
                      </a:r>
                      <a:endParaRPr lang="hu-H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000" u="none" strike="noStrike" dirty="0">
                          <a:effectLst/>
                        </a:rPr>
                        <a:t>               4 394 200 000    </a:t>
                      </a:r>
                      <a:endParaRPr lang="hu-H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000" u="none" strike="noStrike" dirty="0">
                          <a:effectLst/>
                        </a:rPr>
                        <a:t>              1 186 434 000    </a:t>
                      </a:r>
                      <a:endParaRPr lang="hu-H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000" u="none" strike="noStrike">
                          <a:effectLst/>
                        </a:rPr>
                        <a:t>                5 580 634 000    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extLst>
                  <a:ext uri="{0D108BD9-81ED-4DB2-BD59-A6C34878D82A}">
                    <a16:rowId xmlns:a16="http://schemas.microsoft.com/office/drawing/2014/main" val="1316522324"/>
                  </a:ext>
                </a:extLst>
              </a:tr>
              <a:tr h="172764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u="none" strike="noStrike">
                          <a:effectLst/>
                        </a:rPr>
                        <a:t>2.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u="none" strike="noStrike">
                          <a:effectLst/>
                        </a:rPr>
                        <a:t>Vezeték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u="none" strike="noStrike">
                          <a:effectLst/>
                        </a:rPr>
                        <a:t> 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u="none" strike="noStrike">
                          <a:effectLst/>
                        </a:rPr>
                        <a:t> 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u="none" strike="noStrike">
                          <a:effectLst/>
                        </a:rPr>
                        <a:t> 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u="none" strike="noStrike">
                          <a:effectLst/>
                        </a:rPr>
                        <a:t> 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000" u="none" strike="noStrike">
                          <a:effectLst/>
                        </a:rPr>
                        <a:t>            24 858 929 200    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000" u="none" strike="noStrike">
                          <a:effectLst/>
                        </a:rPr>
                        <a:t>              6 711 910 884    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000" u="none" strike="noStrike">
                          <a:effectLst/>
                        </a:rPr>
                        <a:t>              31 570 840 084    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extLst>
                  <a:ext uri="{0D108BD9-81ED-4DB2-BD59-A6C34878D82A}">
                    <a16:rowId xmlns:a16="http://schemas.microsoft.com/office/drawing/2014/main" val="2766738652"/>
                  </a:ext>
                </a:extLst>
              </a:tr>
              <a:tr h="172764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u="none" strike="noStrike">
                          <a:effectLst/>
                        </a:rPr>
                        <a:t>3.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u="none" strike="noStrike">
                          <a:effectLst/>
                        </a:rPr>
                        <a:t>Nyomóvezeték keresztező főbb létesítmények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u="none" strike="noStrike">
                          <a:effectLst/>
                        </a:rPr>
                        <a:t> 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u="none" strike="noStrike">
                          <a:effectLst/>
                        </a:rPr>
                        <a:t> 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u="none" strike="noStrike">
                          <a:effectLst/>
                        </a:rPr>
                        <a:t> 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u="none" strike="noStrike">
                          <a:effectLst/>
                        </a:rPr>
                        <a:t> 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000" u="none" strike="noStrike">
                          <a:effectLst/>
                        </a:rPr>
                        <a:t>               1 117 600 000    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000" u="none" strike="noStrike">
                          <a:effectLst/>
                        </a:rPr>
                        <a:t>                  301 752 000    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000" u="none" strike="noStrike">
                          <a:effectLst/>
                        </a:rPr>
                        <a:t>                1 419 352 000    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extLst>
                  <a:ext uri="{0D108BD9-81ED-4DB2-BD59-A6C34878D82A}">
                    <a16:rowId xmlns:a16="http://schemas.microsoft.com/office/drawing/2014/main" val="1564353476"/>
                  </a:ext>
                </a:extLst>
              </a:tr>
              <a:tr h="172764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u="none" strike="noStrike">
                          <a:effectLst/>
                        </a:rPr>
                        <a:t>5.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u="none" strike="noStrike">
                          <a:effectLst/>
                        </a:rPr>
                        <a:t>Egyéb kiegészítő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u="none" strike="noStrike">
                          <a:effectLst/>
                        </a:rPr>
                        <a:t> 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u="none" strike="noStrike">
                          <a:effectLst/>
                        </a:rPr>
                        <a:t> 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u="none" strike="noStrike">
                          <a:effectLst/>
                        </a:rPr>
                        <a:t> 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u="none" strike="noStrike">
                          <a:effectLst/>
                        </a:rPr>
                        <a:t> 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000" u="none" strike="noStrike">
                          <a:effectLst/>
                        </a:rPr>
                        <a:t>               5 197 475 000    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000" u="none" strike="noStrike">
                          <a:effectLst/>
                        </a:rPr>
                        <a:t>              1 403 318 250    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000" u="none" strike="noStrike">
                          <a:effectLst/>
                        </a:rPr>
                        <a:t>                6 600 793 250    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extLst>
                  <a:ext uri="{0D108BD9-81ED-4DB2-BD59-A6C34878D82A}">
                    <a16:rowId xmlns:a16="http://schemas.microsoft.com/office/drawing/2014/main" val="1662616573"/>
                  </a:ext>
                </a:extLst>
              </a:tr>
              <a:tr h="172764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u="none" strike="noStrike">
                          <a:effectLst/>
                        </a:rPr>
                        <a:t>6.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u="none" strike="noStrike">
                          <a:effectLst/>
                        </a:rPr>
                        <a:t>Műtárgy és csatorna átépítés/felújítás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u="none" strike="noStrike">
                          <a:effectLst/>
                        </a:rPr>
                        <a:t> 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u="none" strike="noStrike">
                          <a:effectLst/>
                        </a:rPr>
                        <a:t> 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u="none" strike="noStrike">
                          <a:effectLst/>
                        </a:rPr>
                        <a:t> 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u="none" strike="noStrike">
                          <a:effectLst/>
                        </a:rPr>
                        <a:t> 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000" u="none" strike="noStrike">
                          <a:effectLst/>
                        </a:rPr>
                        <a:t>               4 599 660 600    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000" u="none" strike="noStrike">
                          <a:effectLst/>
                        </a:rPr>
                        <a:t>              1 241 908 362    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000" u="none" strike="noStrike">
                          <a:effectLst/>
                        </a:rPr>
                        <a:t>                5 841 568 962    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extLst>
                  <a:ext uri="{0D108BD9-81ED-4DB2-BD59-A6C34878D82A}">
                    <a16:rowId xmlns:a16="http://schemas.microsoft.com/office/drawing/2014/main" val="2319667453"/>
                  </a:ext>
                </a:extLst>
              </a:tr>
              <a:tr h="172764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u="none" strike="noStrike">
                          <a:effectLst/>
                        </a:rPr>
                        <a:t>7.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u="none" strike="noStrike">
                          <a:effectLst/>
                        </a:rPr>
                        <a:t>Tározók, holtágak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u="none" strike="noStrike">
                          <a:effectLst/>
                        </a:rPr>
                        <a:t> 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u="none" strike="noStrike">
                          <a:effectLst/>
                        </a:rPr>
                        <a:t> 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u="none" strike="noStrike">
                          <a:effectLst/>
                        </a:rPr>
                        <a:t> 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u="none" strike="noStrike">
                          <a:effectLst/>
                        </a:rPr>
                        <a:t> 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000" u="none" strike="noStrike">
                          <a:effectLst/>
                        </a:rPr>
                        <a:t>               6 002 427 000    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000" u="none" strike="noStrike">
                          <a:effectLst/>
                        </a:rPr>
                        <a:t>              1 620 655 290    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000" u="none" strike="noStrike">
                          <a:effectLst/>
                        </a:rPr>
                        <a:t>                7 623 082 290    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extLst>
                  <a:ext uri="{0D108BD9-81ED-4DB2-BD59-A6C34878D82A}">
                    <a16:rowId xmlns:a16="http://schemas.microsoft.com/office/drawing/2014/main" val="2510215440"/>
                  </a:ext>
                </a:extLst>
              </a:tr>
              <a:tr h="275232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hu-HU" sz="1050" b="1" u="none" strike="noStrike" dirty="0">
                          <a:effectLst/>
                        </a:rPr>
                        <a:t>III. Egyéb beruházási költéségek</a:t>
                      </a:r>
                      <a:endParaRPr lang="hu-HU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b="1" u="none" strike="noStrike">
                          <a:effectLst/>
                        </a:rPr>
                        <a:t>10 763 154 157</a:t>
                      </a:r>
                      <a:endParaRPr lang="hu-H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b="1" u="none" strike="noStrike">
                          <a:effectLst/>
                        </a:rPr>
                        <a:t>2 269 638 237</a:t>
                      </a:r>
                      <a:endParaRPr lang="hu-HU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b="1" u="none" strike="noStrike" dirty="0">
                          <a:effectLst/>
                        </a:rPr>
                        <a:t>13 032 792 394</a:t>
                      </a:r>
                      <a:endParaRPr lang="hu-HU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extLst>
                  <a:ext uri="{0D108BD9-81ED-4DB2-BD59-A6C34878D82A}">
                    <a16:rowId xmlns:a16="http://schemas.microsoft.com/office/drawing/2014/main" val="4245959783"/>
                  </a:ext>
                </a:extLst>
              </a:tr>
              <a:tr h="181403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hu-HU" sz="1400" b="1" u="none" strike="noStrike" dirty="0">
                          <a:effectLst/>
                        </a:rPr>
                        <a:t>Homokhátság 4 részterület teljes beruházási költsége:</a:t>
                      </a:r>
                      <a:endParaRPr lang="hu-H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1" u="none" strike="noStrike" dirty="0">
                          <a:effectLst/>
                        </a:rPr>
                        <a:t>59 144 548 412</a:t>
                      </a:r>
                      <a:endParaRPr lang="hu-H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1" u="none" strike="noStrike" dirty="0">
                          <a:effectLst/>
                        </a:rPr>
                        <a:t>15 168 022 686</a:t>
                      </a:r>
                      <a:endParaRPr lang="hu-H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1" u="none" strike="noStrike" dirty="0">
                          <a:effectLst/>
                        </a:rPr>
                        <a:t>74 477 163 098</a:t>
                      </a:r>
                      <a:endParaRPr lang="hu-H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extLst>
                  <a:ext uri="{0D108BD9-81ED-4DB2-BD59-A6C34878D82A}">
                    <a16:rowId xmlns:a16="http://schemas.microsoft.com/office/drawing/2014/main" val="4261537780"/>
                  </a:ext>
                </a:extLst>
              </a:tr>
              <a:tr h="190041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u="none" strike="noStrike">
                          <a:effectLst/>
                        </a:rPr>
                        <a:t> 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u="none" strike="noStrike">
                          <a:effectLst/>
                        </a:rPr>
                        <a:t> 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u="none" strike="noStrike">
                          <a:effectLst/>
                        </a:rPr>
                        <a:t> 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u="none" strike="noStrike">
                          <a:effectLst/>
                        </a:rPr>
                        <a:t> 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u="none" strike="noStrike">
                          <a:effectLst/>
                        </a:rPr>
                        <a:t> 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u="none" strike="noStrike">
                          <a:effectLst/>
                        </a:rPr>
                        <a:t> 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u="none" strike="noStrike" dirty="0">
                          <a:effectLst/>
                        </a:rPr>
                        <a:t> </a:t>
                      </a:r>
                      <a:endParaRPr lang="hu-H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u="none" strike="noStrike" dirty="0">
                          <a:effectLst/>
                        </a:rPr>
                        <a:t> </a:t>
                      </a:r>
                      <a:endParaRPr lang="hu-H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u="none" strike="noStrike" dirty="0">
                          <a:effectLst/>
                        </a:rPr>
                        <a:t> </a:t>
                      </a:r>
                      <a:endParaRPr lang="hu-H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8" marR="8638" marT="8638" marB="0" anchor="ctr"/>
                </a:tc>
                <a:extLst>
                  <a:ext uri="{0D108BD9-81ED-4DB2-BD59-A6C34878D82A}">
                    <a16:rowId xmlns:a16="http://schemas.microsoft.com/office/drawing/2014/main" val="29099627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546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A3E846A-636F-4AD0-804D-13910DD3D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Megvalósítást akadályozó tényezők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DBDEB6A-B721-4521-9019-B90D6BBF2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" y="1439545"/>
            <a:ext cx="10515600" cy="4351338"/>
          </a:xfrm>
        </p:spPr>
        <p:txBody>
          <a:bodyPr>
            <a:normAutofit lnSpcReduction="10000"/>
          </a:bodyPr>
          <a:lstStyle/>
          <a:p>
            <a:pPr marL="914400" lvl="1" indent="-457200">
              <a:buAutoNum type="arabicPeriod"/>
            </a:pPr>
            <a:r>
              <a:rPr lang="hu-HU" dirty="0" smtClean="0"/>
              <a:t>Valamennyi </a:t>
            </a:r>
            <a:r>
              <a:rPr lang="hu-HU" dirty="0"/>
              <a:t>egyeztetésen elhangzott, hogy az egyes beruházásokkal összefüggő közigazgatási </a:t>
            </a:r>
            <a:r>
              <a:rPr lang="hu-HU" b="1" u="sng" dirty="0"/>
              <a:t>hatósági ügyek nemzetgazdasági szempontból kiemelt jelentőségű üggyé nyilvánítása szükséges </a:t>
            </a:r>
            <a:r>
              <a:rPr lang="hu-HU" dirty="0"/>
              <a:t>ahhoz, hogy a hatósági eljárások egyszerűsítésével és gyorsításával csökkenthető legyen a projektelőkészítés megvalósításának ideje. </a:t>
            </a:r>
          </a:p>
          <a:p>
            <a:pPr marL="914400" lvl="1" indent="-457200">
              <a:buAutoNum type="arabicPeriod"/>
            </a:pPr>
            <a:r>
              <a:rPr lang="hu-HU" dirty="0"/>
              <a:t>A területszerzés előkészítése során elkerülhetetlenül szükséges az </a:t>
            </a:r>
            <a:r>
              <a:rPr lang="hu-HU" b="1" u="sng" dirty="0"/>
              <a:t>építésügyi hatósági záradékolásához a terület- és településrendezési eszközökkel való összhang megteremtése.</a:t>
            </a:r>
          </a:p>
          <a:p>
            <a:pPr marL="914400" lvl="1" indent="-457200">
              <a:buAutoNum type="arabicPeriod"/>
            </a:pPr>
            <a:r>
              <a:rPr lang="hu-HU" dirty="0"/>
              <a:t>a projekt megvalósítására vonatkozó EU </a:t>
            </a:r>
            <a:r>
              <a:rPr lang="hu-HU" b="1" u="sng" dirty="0" err="1"/>
              <a:t>társfinanszírozású</a:t>
            </a:r>
            <a:r>
              <a:rPr lang="hu-HU" b="1" u="sng" dirty="0"/>
              <a:t> operatív programok (KEHOP+; RRF) pályázati felhívása a mai napig nem jelent meg</a:t>
            </a:r>
            <a:r>
              <a:rPr lang="hu-HU" dirty="0"/>
              <a:t>, így az MT és a CBA metodika követelményei sem ismertek. Az elszámolhatósági feltételek ismeretének hiánya miatt a tenderdokumentáció sem véglegesíthető.</a:t>
            </a:r>
          </a:p>
          <a:p>
            <a:pPr marL="457200" lvl="1" indent="0">
              <a:buNone/>
            </a:pPr>
            <a:endParaRPr lang="hu-HU" dirty="0"/>
          </a:p>
          <a:p>
            <a:pPr marL="457200" lvl="1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9947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>
                <a:latin typeface="Proxima Nova Cn Rg" panose="02000506030000020004" pitchFamily="50" charset="-18"/>
              </a:rPr>
              <a:t>Köszönöm a figyelmet!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>
              <a:latin typeface="Proxima Nova Cn Rg" panose="02000506030000020004" pitchFamily="50" charset="-18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157" y="164874"/>
            <a:ext cx="1109870" cy="84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1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6734-9B3F-4A67-A081-9EA5C022C509}" type="datetime1">
              <a:rPr lang="hu-HU" smtClean="0"/>
              <a:t>2022. 11. 30.</a:t>
            </a:fld>
            <a:endParaRPr lang="hu-HU"/>
          </a:p>
        </p:txBody>
      </p:sp>
      <p:sp>
        <p:nvSpPr>
          <p:cNvPr id="7" name="Tartalom helye 2">
            <a:extLst>
              <a:ext uri="{FF2B5EF4-FFF2-40B4-BE49-F238E27FC236}">
                <a16:creationId xmlns:a16="http://schemas.microsoft.com/office/drawing/2014/main" id="{04022797-19EF-4855-A0E3-784AC256E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33350" y="1390651"/>
            <a:ext cx="5905500" cy="4658361"/>
          </a:xfrm>
        </p:spPr>
        <p:txBody>
          <a:bodyPr>
            <a:normAutofit fontScale="70000" lnSpcReduction="20000"/>
          </a:bodyPr>
          <a:lstStyle/>
          <a:p>
            <a:pPr marL="0" lvl="1" indent="457200">
              <a:buNone/>
            </a:pPr>
            <a:endParaRPr lang="hu-HU" dirty="0"/>
          </a:p>
          <a:p>
            <a:pPr marL="895350" lvl="2" indent="0" defTabSz="179388"/>
            <a:r>
              <a:rPr lang="hu-HU" sz="2400" dirty="0" smtClean="0"/>
              <a:t>Műszaki tervezés készültségi szintje </a:t>
            </a:r>
            <a:r>
              <a:rPr lang="hu-HU" sz="2400" dirty="0" smtClean="0">
                <a:solidFill>
                  <a:srgbClr val="FF0000"/>
                </a:solidFill>
              </a:rPr>
              <a:t>100%</a:t>
            </a:r>
            <a:endParaRPr lang="hu-HU" sz="2400" dirty="0" smtClean="0">
              <a:solidFill>
                <a:srgbClr val="FF0000"/>
              </a:solidFill>
            </a:endParaRPr>
          </a:p>
          <a:p>
            <a:pPr marL="1352550" lvl="3" indent="0" defTabSz="179388"/>
            <a:r>
              <a:rPr lang="hu-HU" sz="2000" dirty="0" smtClean="0"/>
              <a:t>3/a területen 2,5 m3/s feljuttatása a hátságra</a:t>
            </a:r>
          </a:p>
          <a:p>
            <a:pPr marL="1352550" lvl="3" indent="0" defTabSz="179388"/>
            <a:r>
              <a:rPr lang="hu-HU" sz="2000" dirty="0" smtClean="0"/>
              <a:t>4-es területen 4,6 m3/s feljuttatása a hátságra</a:t>
            </a:r>
          </a:p>
          <a:p>
            <a:pPr lvl="2" defTabSz="179388"/>
            <a:r>
              <a:rPr lang="hu-HU" sz="2400" dirty="0" smtClean="0"/>
              <a:t>Ingatlanrendezési munkarészek elkészültek, engedélyeztetés folyamatban:</a:t>
            </a:r>
          </a:p>
          <a:p>
            <a:pPr lvl="3" defTabSz="179388"/>
            <a:r>
              <a:rPr lang="hu-HU" sz="2200" dirty="0" smtClean="0"/>
              <a:t>Kisajátítás: </a:t>
            </a:r>
            <a:r>
              <a:rPr lang="hu-HU" sz="2200" dirty="0" smtClean="0"/>
              <a:t>523 </a:t>
            </a:r>
            <a:r>
              <a:rPr lang="hu-HU" sz="2200" dirty="0" smtClean="0"/>
              <a:t>db </a:t>
            </a:r>
            <a:r>
              <a:rPr lang="hu-HU" sz="2200" u="sng" dirty="0" smtClean="0">
                <a:solidFill>
                  <a:srgbClr val="FF0000"/>
                </a:solidFill>
              </a:rPr>
              <a:t>(záradékoltatások!)</a:t>
            </a:r>
          </a:p>
          <a:p>
            <a:pPr lvl="3" defTabSz="179388"/>
            <a:r>
              <a:rPr lang="hu-HU" sz="2200" dirty="0" smtClean="0"/>
              <a:t>Vezetékjog: </a:t>
            </a:r>
            <a:r>
              <a:rPr lang="hu-HU" sz="2200" dirty="0" smtClean="0"/>
              <a:t>556 </a:t>
            </a:r>
            <a:r>
              <a:rPr lang="hu-HU" sz="2200" dirty="0" smtClean="0"/>
              <a:t>db</a:t>
            </a:r>
          </a:p>
          <a:p>
            <a:pPr lvl="3" defTabSz="179388"/>
            <a:r>
              <a:rPr lang="hu-HU" sz="2200" dirty="0" smtClean="0"/>
              <a:t>Más célú </a:t>
            </a:r>
            <a:r>
              <a:rPr lang="hu-HU" sz="2200" dirty="0" err="1" smtClean="0"/>
              <a:t>haszn</a:t>
            </a:r>
            <a:r>
              <a:rPr lang="hu-HU" sz="2200" dirty="0" smtClean="0"/>
              <a:t>.: 335 db</a:t>
            </a:r>
          </a:p>
          <a:p>
            <a:pPr lvl="2" defTabSz="179388"/>
            <a:r>
              <a:rPr lang="hu-HU" sz="2400" dirty="0" smtClean="0"/>
              <a:t>Közműegyeztetések </a:t>
            </a:r>
            <a:r>
              <a:rPr lang="hu-HU" sz="2400" dirty="0" smtClean="0"/>
              <a:t>megvann</a:t>
            </a:r>
            <a:r>
              <a:rPr lang="hu-HU" sz="2400" dirty="0" smtClean="0"/>
              <a:t>ak</a:t>
            </a:r>
            <a:endParaRPr lang="hu-HU" sz="2400" dirty="0" smtClean="0"/>
          </a:p>
          <a:p>
            <a:pPr lvl="2" defTabSz="179388"/>
            <a:r>
              <a:rPr lang="hu-HU" sz="2400" dirty="0" smtClean="0"/>
              <a:t>Vízjogi létesítési </a:t>
            </a:r>
            <a:r>
              <a:rPr lang="hu-HU" sz="2400" dirty="0" smtClean="0"/>
              <a:t>tervek 2022.11.30-ra elkészültek </a:t>
            </a:r>
          </a:p>
          <a:p>
            <a:pPr lvl="2" defTabSz="179388"/>
            <a:r>
              <a:rPr lang="hu-HU" sz="2400" u="sng" dirty="0" smtClean="0">
                <a:solidFill>
                  <a:srgbClr val="FF0000"/>
                </a:solidFill>
              </a:rPr>
              <a:t>Vízjogi létesítési engedélyezés nem tud megindulni </a:t>
            </a:r>
            <a:r>
              <a:rPr lang="hu-HU" u="sng" dirty="0" smtClean="0">
                <a:solidFill>
                  <a:srgbClr val="FF0000"/>
                </a:solidFill>
              </a:rPr>
              <a:t>(</a:t>
            </a:r>
            <a:r>
              <a:rPr lang="hu-HU" sz="2600" u="sng" dirty="0" smtClean="0">
                <a:solidFill>
                  <a:srgbClr val="FF0000"/>
                </a:solidFill>
              </a:rPr>
              <a:t>kiemeltté nyilvánítás!)</a:t>
            </a:r>
            <a:endParaRPr lang="hu-HU" sz="2900" u="sng" dirty="0" smtClean="0">
              <a:solidFill>
                <a:srgbClr val="FF0000"/>
              </a:solidFill>
            </a:endParaRPr>
          </a:p>
          <a:p>
            <a:pPr lvl="2" defTabSz="179388"/>
            <a:r>
              <a:rPr lang="hu-HU" sz="2400" dirty="0" smtClean="0"/>
              <a:t>Engedélyeztetések részben elindultak</a:t>
            </a:r>
          </a:p>
          <a:p>
            <a:pPr lvl="3" defTabSz="179388"/>
            <a:r>
              <a:rPr lang="hu-HU" sz="2200" dirty="0" smtClean="0"/>
              <a:t>Magasépítés - ok</a:t>
            </a:r>
          </a:p>
          <a:p>
            <a:pPr lvl="3" defTabSz="179388"/>
            <a:r>
              <a:rPr lang="hu-HU" sz="2200" dirty="0" smtClean="0"/>
              <a:t>Útépítés - ok</a:t>
            </a:r>
          </a:p>
          <a:p>
            <a:pPr lvl="2" defTabSz="179388"/>
            <a:r>
              <a:rPr lang="hu-HU" sz="2400" dirty="0" smtClean="0"/>
              <a:t>Indikatív árajánlatok </a:t>
            </a:r>
            <a:r>
              <a:rPr lang="hu-HU" sz="2400" dirty="0" smtClean="0"/>
              <a:t>várhatóan 2023. 02-ra érkeznek meg, </a:t>
            </a:r>
            <a:r>
              <a:rPr lang="hu-HU" sz="2400" dirty="0" smtClean="0"/>
              <a:t>a </a:t>
            </a:r>
            <a:r>
              <a:rPr lang="hu-HU" sz="2400" i="1" dirty="0" smtClean="0"/>
              <a:t>tervezői becslések </a:t>
            </a:r>
            <a:r>
              <a:rPr lang="hu-HU" sz="2400" dirty="0" smtClean="0"/>
              <a:t>korrigálásához</a:t>
            </a:r>
          </a:p>
          <a:p>
            <a:pPr lvl="3" defTabSz="179388"/>
            <a:r>
              <a:rPr lang="hu-HU" sz="2200" i="1" dirty="0" smtClean="0"/>
              <a:t>3/a terület ~  </a:t>
            </a:r>
            <a:r>
              <a:rPr lang="hu-HU" sz="2200" i="1" dirty="0" err="1" smtClean="0"/>
              <a:t>br</a:t>
            </a:r>
            <a:r>
              <a:rPr lang="hu-HU" sz="2200" i="1" dirty="0" smtClean="0"/>
              <a:t> 90 Mrd Ft</a:t>
            </a:r>
          </a:p>
          <a:p>
            <a:pPr lvl="3" defTabSz="179388"/>
            <a:r>
              <a:rPr lang="hu-HU" sz="2200" i="1" dirty="0" smtClean="0"/>
              <a:t>4-es terület ~ </a:t>
            </a:r>
            <a:r>
              <a:rPr lang="hu-HU" sz="2200" i="1" dirty="0" err="1" smtClean="0"/>
              <a:t>br</a:t>
            </a:r>
            <a:r>
              <a:rPr lang="hu-HU" sz="2200" i="1" dirty="0" smtClean="0"/>
              <a:t> 75 Mrd Ft </a:t>
            </a:r>
          </a:p>
          <a:p>
            <a:pPr marL="914400" lvl="2" indent="0">
              <a:buNone/>
            </a:pPr>
            <a:endParaRPr lang="hu-HU" sz="2400" dirty="0"/>
          </a:p>
          <a:p>
            <a:pPr lvl="1"/>
            <a:endParaRPr lang="hu-HU" dirty="0"/>
          </a:p>
          <a:p>
            <a:pPr lvl="2"/>
            <a:endParaRPr lang="hu-HU" sz="2400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/>
          <a:srcRect r="12957"/>
          <a:stretch/>
        </p:blipFill>
        <p:spPr>
          <a:xfrm>
            <a:off x="5772150" y="1314926"/>
            <a:ext cx="5829300" cy="4464686"/>
          </a:xfrm>
          <a:prstGeom prst="rect">
            <a:avLst/>
          </a:prstGeom>
        </p:spPr>
      </p:pic>
      <p:sp>
        <p:nvSpPr>
          <p:cNvPr id="9" name="Cím 1">
            <a:extLst>
              <a:ext uri="{FF2B5EF4-FFF2-40B4-BE49-F238E27FC236}">
                <a16:creationId xmlns:a16="http://schemas.microsoft.com/office/drawing/2014/main" id="{2313059F-66F3-472F-9065-1DEFFA88C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I. ütem rövid státuszjelentése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990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AC34FE4-A2C3-4A32-ADC1-EBCE3DF7F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Beruházási kormányprogram és stratégiai környezeti vizsgálat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42BD1B3-DD5C-46DB-B8E5-49F717504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69560" cy="407733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hu-HU" sz="2000" dirty="0"/>
              <a:t>A 2/2005. (I.11.) Korm. rendelet 1. § (2) bekezdés b) pont </a:t>
            </a:r>
            <a:r>
              <a:rPr lang="hu-HU" sz="2000" dirty="0" err="1"/>
              <a:t>ba</a:t>
            </a:r>
            <a:r>
              <a:rPr lang="hu-HU" sz="2000" dirty="0"/>
              <a:t>) alpontja szerint </a:t>
            </a:r>
            <a:r>
              <a:rPr lang="hu-HU" sz="2000" b="1" dirty="0"/>
              <a:t>ilyen vizsgálatot kell végezni</a:t>
            </a:r>
            <a:r>
              <a:rPr lang="hu-HU" sz="2000" dirty="0"/>
              <a:t> az 1. számú mellékletben fel nem sorolt olyan tervre, illetve programra is amely a mezőgazdaság, erdőgazdálkodás, halgazdálkodás, energetika, ipar, szállítás, közlekedés, hulladékgazdálkodás, </a:t>
            </a:r>
            <a:r>
              <a:rPr lang="hu-HU" sz="2000" b="1" dirty="0"/>
              <a:t>vízgazdálkodás</a:t>
            </a:r>
            <a:r>
              <a:rPr lang="hu-HU" sz="2000" dirty="0"/>
              <a:t>, elektronikus hírközlés, idegenforgalom, regionális fejlesztés számára készül, és k</a:t>
            </a:r>
            <a:r>
              <a:rPr lang="hu-HU" sz="2000" b="1" dirty="0"/>
              <a:t>eretet  szab olyan tevékenységek vagy létesítmények jövőbeli hatósági engedélyezése számára</a:t>
            </a:r>
            <a:r>
              <a:rPr lang="hu-HU" sz="2000" dirty="0"/>
              <a:t>, amelyek a környezeti hatásvizsgálatról szóló külön jogszabály mellékletében vannak felsorolva, e rendelet alkalmazása szempontjából függetlenül az abban megadott küszöbértéktől és területi megkötéstől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FD3BF165-8153-4C6F-B74E-710564765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41" y="1027906"/>
            <a:ext cx="3996827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21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4FD9A8-1B48-4EE3-8ACA-DCE02E73F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Geodéziai felmérés, talajmechanikai feltárások, előzetes egyeztetések</a:t>
            </a:r>
            <a:br>
              <a:rPr lang="hu-HU" dirty="0"/>
            </a:br>
            <a:endParaRPr lang="hu-HU" dirty="0"/>
          </a:p>
        </p:txBody>
      </p:sp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1DE7EC88-56FA-44EE-8326-47EA3D931A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0424" y="3429000"/>
            <a:ext cx="3847536" cy="2881283"/>
          </a:xfrm>
        </p:spPr>
      </p:pic>
      <p:sp>
        <p:nvSpPr>
          <p:cNvPr id="9" name="Tartalom helye 2">
            <a:extLst>
              <a:ext uri="{FF2B5EF4-FFF2-40B4-BE49-F238E27FC236}">
                <a16:creationId xmlns:a16="http://schemas.microsoft.com/office/drawing/2014/main" id="{62539821-EF70-4C95-A4B3-80D8146B9141}"/>
              </a:ext>
            </a:extLst>
          </p:cNvPr>
          <p:cNvSpPr txBox="1">
            <a:spLocks/>
          </p:cNvSpPr>
          <p:nvPr/>
        </p:nvSpPr>
        <p:spPr>
          <a:xfrm>
            <a:off x="574040" y="1390332"/>
            <a:ext cx="6578248" cy="4439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u-HU" sz="2000" u="sng" dirty="0"/>
              <a:t>Geodéziai felmérések</a:t>
            </a:r>
          </a:p>
          <a:p>
            <a:pPr algn="just">
              <a:buFontTx/>
              <a:buChar char="-"/>
            </a:pPr>
            <a:r>
              <a:rPr lang="hu-HU" sz="2000" dirty="0"/>
              <a:t>VIZITERV Environ geodéziai mérőcsoport VIZIG kapacitásokkal kiegészítve</a:t>
            </a:r>
          </a:p>
          <a:p>
            <a:pPr algn="just">
              <a:buFontTx/>
              <a:buChar char="-"/>
            </a:pPr>
            <a:r>
              <a:rPr lang="hu-HU" sz="2000" dirty="0"/>
              <a:t>LIDAR mérések </a:t>
            </a:r>
            <a:r>
              <a:rPr lang="hu-HU" sz="2000" dirty="0" err="1"/>
              <a:t>Eurosense</a:t>
            </a:r>
            <a:r>
              <a:rPr lang="hu-HU" sz="2000" dirty="0"/>
              <a:t> Kft</a:t>
            </a:r>
          </a:p>
          <a:p>
            <a:pPr algn="just">
              <a:buFontTx/>
              <a:buChar char="-"/>
            </a:pPr>
            <a:r>
              <a:rPr lang="hu-HU" sz="2000" dirty="0"/>
              <a:t>Földi geodézia kiegészítő kapacitások: Nyír-Inzsellér Kft</a:t>
            </a:r>
          </a:p>
          <a:p>
            <a:pPr algn="just">
              <a:buFontTx/>
              <a:buChar char="-"/>
            </a:pPr>
            <a:r>
              <a:rPr lang="hu-HU" sz="2000" dirty="0"/>
              <a:t>Változatos mérési módok</a:t>
            </a:r>
          </a:p>
          <a:p>
            <a:pPr lvl="1" algn="just">
              <a:buFontTx/>
              <a:buChar char="-"/>
            </a:pPr>
            <a:r>
              <a:rPr lang="hu-HU" sz="1600" dirty="0"/>
              <a:t>Hagyományos földi, vízi geodézia</a:t>
            </a:r>
          </a:p>
          <a:p>
            <a:pPr lvl="1" algn="just">
              <a:buFontTx/>
              <a:buChar char="-"/>
            </a:pPr>
            <a:r>
              <a:rPr lang="hu-HU" sz="1600" dirty="0"/>
              <a:t>Légi távérzékelés (LIDAR)</a:t>
            </a:r>
          </a:p>
          <a:p>
            <a:pPr lvl="1" algn="just">
              <a:buFontTx/>
              <a:buChar char="-"/>
            </a:pPr>
            <a:r>
              <a:rPr lang="hu-HU" sz="1600" dirty="0"/>
              <a:t>Vízi-drón</a:t>
            </a:r>
            <a:endParaRPr lang="hu-HU" sz="2000" dirty="0"/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u-HU" sz="2000" u="sng" dirty="0"/>
              <a:t>Talajmechanika</a:t>
            </a:r>
          </a:p>
          <a:p>
            <a:pPr algn="just">
              <a:buFontTx/>
              <a:buChar char="-"/>
            </a:pPr>
            <a:r>
              <a:rPr lang="hu-HU" sz="2000" dirty="0"/>
              <a:t>4-es területen VIZITERV Environ Talajlabor</a:t>
            </a:r>
          </a:p>
          <a:p>
            <a:pPr algn="just">
              <a:buFontTx/>
              <a:buChar char="-"/>
            </a:pPr>
            <a:r>
              <a:rPr lang="hu-HU" sz="2000" dirty="0"/>
              <a:t>3/a területen alvállalkozó (FUGRO) igénybevételével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u-HU" sz="2000" u="sng" dirty="0"/>
              <a:t>Előzetes egyeztetések</a:t>
            </a:r>
          </a:p>
          <a:p>
            <a:pPr algn="just">
              <a:buFontTx/>
              <a:buChar char="-"/>
            </a:pPr>
            <a:r>
              <a:rPr lang="hu-HU" sz="2000" dirty="0"/>
              <a:t>Illetékes Nemzeti Park Igazgatóságokkal</a:t>
            </a:r>
          </a:p>
          <a:p>
            <a:pPr algn="just">
              <a:buFontTx/>
              <a:buChar char="-"/>
            </a:pPr>
            <a:r>
              <a:rPr lang="hu-HU" sz="2000" dirty="0"/>
              <a:t>UNIVER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E86EDC90-6196-4E68-92F0-748784FEE3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2288" y="709694"/>
            <a:ext cx="4802990" cy="246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51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77F01CFD-E2AD-4C8C-A943-B1D0AB7B31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3870" y="1375587"/>
            <a:ext cx="3814109" cy="28966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698E6408-0534-477F-9D1B-E4255F8F0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800" dirty="0"/>
              <a:t>Környezetvédelmi hatósági eljárásokhoz szükséges dokumentációk elkészítése, környezetvédelmi hatósági eljárások lefolytatása</a:t>
            </a:r>
          </a:p>
        </p:txBody>
      </p:sp>
      <p:sp>
        <p:nvSpPr>
          <p:cNvPr id="6" name="Tartalom helye 2">
            <a:extLst>
              <a:ext uri="{FF2B5EF4-FFF2-40B4-BE49-F238E27FC236}">
                <a16:creationId xmlns:a16="http://schemas.microsoft.com/office/drawing/2014/main" id="{1574B4E3-E70F-442B-87AF-F223543C0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hu-HU" sz="2000" dirty="0"/>
              <a:t>Területenként külön környezeti hatástanulmány készült (2 db)</a:t>
            </a:r>
          </a:p>
          <a:p>
            <a:pPr algn="just">
              <a:buFontTx/>
              <a:buChar char="-"/>
            </a:pPr>
            <a:r>
              <a:rPr lang="hu-HU" sz="2000" dirty="0"/>
              <a:t>VIZITERV saját teljesítés mellett az élővilágvédelmi munkarészeinek (KHT-k élővilágvédelmi fejezete és </a:t>
            </a:r>
            <a:r>
              <a:rPr lang="hu-HU" sz="2000" dirty="0" err="1"/>
              <a:t>Natura</a:t>
            </a:r>
            <a:r>
              <a:rPr lang="hu-HU" sz="2000" dirty="0"/>
              <a:t> 2000 hatásbecslési dokumentációk)  elkészítése: BIOAQUA PRO Kft. Bevonásával</a:t>
            </a:r>
          </a:p>
          <a:p>
            <a:pPr algn="just">
              <a:buFontTx/>
              <a:buChar char="-"/>
            </a:pPr>
            <a:r>
              <a:rPr lang="hu-HU" sz="2000" dirty="0"/>
              <a:t>Környezetvédelmi engedélykérelmek beadása:</a:t>
            </a:r>
          </a:p>
          <a:p>
            <a:pPr lvl="1" algn="just">
              <a:buFontTx/>
              <a:buChar char="-"/>
            </a:pPr>
            <a:r>
              <a:rPr lang="hu-HU" sz="1600" dirty="0"/>
              <a:t>3/a terület esetén: </a:t>
            </a:r>
            <a:r>
              <a:rPr lang="hu-HU" sz="1600" b="1" dirty="0"/>
              <a:t>2021.12.14.</a:t>
            </a:r>
          </a:p>
          <a:p>
            <a:pPr lvl="1" algn="just">
              <a:buFontTx/>
              <a:buChar char="-"/>
            </a:pPr>
            <a:r>
              <a:rPr lang="hu-HU" sz="1600" dirty="0"/>
              <a:t>4. terület esetén: </a:t>
            </a:r>
            <a:r>
              <a:rPr lang="hu-HU" sz="1600" b="1" dirty="0"/>
              <a:t>2022.01.24.</a:t>
            </a:r>
          </a:p>
          <a:p>
            <a:pPr algn="just">
              <a:buFontTx/>
              <a:buChar char="-"/>
            </a:pPr>
            <a:r>
              <a:rPr lang="hu-HU" sz="2000" dirty="0"/>
              <a:t>Környezetvédelmi engedélyek</a:t>
            </a:r>
          </a:p>
          <a:p>
            <a:pPr lvl="1" algn="just">
              <a:buFontTx/>
              <a:buChar char="-"/>
            </a:pPr>
            <a:r>
              <a:rPr lang="hu-HU" sz="1600" dirty="0"/>
              <a:t>3/a terület esetén: </a:t>
            </a:r>
            <a:r>
              <a:rPr lang="hu-HU" sz="1600" b="1" dirty="0"/>
              <a:t>2022.05.26 (módosítva: 06.10.)</a:t>
            </a:r>
          </a:p>
          <a:p>
            <a:pPr lvl="1" algn="just">
              <a:buFontTx/>
              <a:buChar char="-"/>
            </a:pPr>
            <a:r>
              <a:rPr lang="hu-HU" sz="1600" dirty="0"/>
              <a:t>4. terület esetén: </a:t>
            </a:r>
            <a:r>
              <a:rPr lang="hu-HU" sz="1600" b="1" dirty="0"/>
              <a:t>2022.05.09.</a:t>
            </a:r>
          </a:p>
          <a:p>
            <a:pPr algn="just">
              <a:buFontTx/>
              <a:buChar char="-"/>
            </a:pPr>
            <a:endParaRPr lang="hu-HU" sz="2000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DCA811BE-ED90-44E4-BE41-02AC4A1662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971" y="3756313"/>
            <a:ext cx="3814109" cy="296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3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54123FB-6BBB-4688-A271-508D7AE8C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/>
              <a:t>Örökségvédelmi dokumentáció (ERD I) </a:t>
            </a:r>
            <a:r>
              <a:rPr lang="hu-HU" dirty="0"/>
              <a:t>és előzetes tűzszerészeti szakvélemény</a:t>
            </a:r>
            <a:r>
              <a:rPr lang="hu-HU" sz="4800" dirty="0">
                <a:solidFill>
                  <a:srgbClr val="000000"/>
                </a:solidFill>
                <a:latin typeface="Arial Unicode MS"/>
              </a:rPr>
              <a:t/>
            </a:r>
            <a:br>
              <a:rPr lang="hu-HU" sz="4800" dirty="0">
                <a:solidFill>
                  <a:srgbClr val="000000"/>
                </a:solidFill>
                <a:latin typeface="Arial Unicode MS"/>
              </a:rPr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FDA5BE5-F26C-4A3E-85A0-A03231CB7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0344"/>
            <a:ext cx="5816600" cy="4595495"/>
          </a:xfrm>
        </p:spPr>
        <p:txBody>
          <a:bodyPr>
            <a:normAutofit/>
          </a:bodyPr>
          <a:lstStyle/>
          <a:p>
            <a:pPr algn="just"/>
            <a:r>
              <a:rPr lang="hu-HU" sz="1800" dirty="0"/>
              <a:t>Készítette: Nemzeti Régészeti Intézet (ex: Várkapitányság)</a:t>
            </a:r>
          </a:p>
          <a:p>
            <a:pPr algn="just"/>
            <a:r>
              <a:rPr lang="hu-HU" sz="1800" dirty="0"/>
              <a:t>Adatgyűjtés, Terepbejárás alapján (ERD-I.) készült</a:t>
            </a:r>
          </a:p>
          <a:p>
            <a:pPr algn="just"/>
            <a:r>
              <a:rPr lang="hu-HU" sz="1800" dirty="0"/>
              <a:t>Mindkét terület vonatkozásában ERD-II. készítése szükséges (megvalósítás)</a:t>
            </a:r>
          </a:p>
          <a:p>
            <a:pPr algn="just"/>
            <a:r>
              <a:rPr lang="hu-HU" sz="1800" dirty="0"/>
              <a:t>A 3/a terület: 33 db régészeti lelőhelyet</a:t>
            </a:r>
          </a:p>
          <a:p>
            <a:pPr algn="just"/>
            <a:r>
              <a:rPr lang="hu-HU" sz="1800" dirty="0"/>
              <a:t>A 4-s terület: 78 db régészeti lelőhely,  1 db régészeti védőövezet, valamint a beruházás 50 m-es körzetében további 11 db régészeti lelőhely</a:t>
            </a:r>
          </a:p>
          <a:p>
            <a:pPr algn="just"/>
            <a:r>
              <a:rPr lang="hu-HU" sz="1800" b="1" dirty="0"/>
              <a:t>A javasolt lelőhely-diagnosztikai vizsgálatok költségkalkulációja egyik területnél sem becsülhető meg az ERD-I alapján</a:t>
            </a:r>
          </a:p>
          <a:p>
            <a:pPr algn="just"/>
            <a:r>
              <a:rPr lang="hu-HU" sz="1800" dirty="0"/>
              <a:t>Az Előzetes régészeti dokumentációhoz kapcsolódó próbafeltárások és geofizikai kutatás elvégzésére, a </a:t>
            </a:r>
            <a:r>
              <a:rPr lang="hu-HU" sz="1800" dirty="0" err="1"/>
              <a:t>Kötv</a:t>
            </a:r>
            <a:r>
              <a:rPr lang="hu-HU" sz="1800" dirty="0"/>
              <a:t>. 23/C. § (3) bekezdés és a Korm. R. 3. § (3) alapján a Magyar Nemzeti Múzeum jogosult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6AB30A06-CC5E-430C-866D-AFB61BA2F7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5919" y="1467085"/>
            <a:ext cx="5384165" cy="3009347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93773092-70F9-41B9-B615-7284D98B5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8002" y="4476432"/>
            <a:ext cx="2667000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69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54123FB-6BBB-4688-A271-508D7AE8C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Örökségvédelmi </a:t>
            </a:r>
            <a:r>
              <a:rPr lang="hu-HU"/>
              <a:t>dokumentáció (ERD </a:t>
            </a:r>
            <a:r>
              <a:rPr lang="hu-HU" dirty="0"/>
              <a:t>I) és </a:t>
            </a:r>
            <a:r>
              <a:rPr lang="hu-HU" b="1" dirty="0"/>
              <a:t>előzetes tűzszerészeti szakvélemény</a:t>
            </a:r>
            <a:r>
              <a:rPr lang="hu-HU" sz="4800" dirty="0">
                <a:solidFill>
                  <a:srgbClr val="000000"/>
                </a:solidFill>
                <a:latin typeface="Arial Unicode MS"/>
              </a:rPr>
              <a:t/>
            </a:r>
            <a:br>
              <a:rPr lang="hu-HU" sz="4800" dirty="0">
                <a:solidFill>
                  <a:srgbClr val="000000"/>
                </a:solidFill>
                <a:latin typeface="Arial Unicode MS"/>
              </a:rPr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FDA5BE5-F26C-4A3E-85A0-A03231CB7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0344"/>
            <a:ext cx="4983480" cy="5367656"/>
          </a:xfrm>
        </p:spPr>
        <p:txBody>
          <a:bodyPr>
            <a:normAutofit/>
          </a:bodyPr>
          <a:lstStyle/>
          <a:p>
            <a:pPr algn="just"/>
            <a:r>
              <a:rPr lang="hu-HU" sz="2000" dirty="0"/>
              <a:t>Készítette: VIZITERV Environ Kft.</a:t>
            </a:r>
          </a:p>
          <a:p>
            <a:pPr algn="just"/>
            <a:r>
              <a:rPr lang="hu-HU" sz="2000" dirty="0"/>
              <a:t>Az emberre és környezetre veszélyt jelentő tárgyak, kiemelten a visszamaradt robbanóanyagra kitérő hatástanulmány készítésének célja, hogy felmérje vízügyi mederrendezéssel kapcsolatos projektek során robbanószerkezetek előfordulásának valószínűségét</a:t>
            </a:r>
          </a:p>
          <a:p>
            <a:pPr algn="just"/>
            <a:r>
              <a:rPr lang="hu-HU" sz="2000" dirty="0"/>
              <a:t>A tanulmány szükség kitér a felderítés a technológia, meghatározására és a becsült vállalkozási díj, valamint jogszabályi ismeretekre.</a:t>
            </a:r>
          </a:p>
          <a:p>
            <a:pPr algn="just"/>
            <a:r>
              <a:rPr lang="hu-HU" sz="2000" dirty="0"/>
              <a:t>Költségbecslés (lőszermentesítés)</a:t>
            </a:r>
          </a:p>
          <a:p>
            <a:pPr lvl="1" algn="just"/>
            <a:r>
              <a:rPr lang="hu-HU" sz="1600" dirty="0"/>
              <a:t>3/a terület: nettó 390 M Ft</a:t>
            </a:r>
          </a:p>
          <a:p>
            <a:pPr lvl="1" algn="just"/>
            <a:r>
              <a:rPr lang="hu-HU" sz="1600" dirty="0"/>
              <a:t>4 terület: nettó 24 M Ft</a:t>
            </a:r>
          </a:p>
          <a:p>
            <a:pPr algn="just"/>
            <a:endParaRPr lang="hu-HU" sz="2000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858799A8-15B3-4E8F-AA5E-B469CE2B5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4800" y="772161"/>
            <a:ext cx="5143213" cy="3358833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116FBDA7-2E75-42EF-8841-532D76106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357" y="4054566"/>
            <a:ext cx="4351163" cy="280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1837</TotalTime>
  <Words>2117</Words>
  <Application>Microsoft Office PowerPoint</Application>
  <PresentationFormat>Szélesvásznú</PresentationFormat>
  <Paragraphs>432</Paragraphs>
  <Slides>32</Slides>
  <Notes>5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32</vt:i4>
      </vt:variant>
    </vt:vector>
  </HeadingPairs>
  <TitlesOfParts>
    <vt:vector size="39" baseType="lpstr">
      <vt:lpstr>Arial Unicode MS</vt:lpstr>
      <vt:lpstr>Arial</vt:lpstr>
      <vt:lpstr>Calibri</vt:lpstr>
      <vt:lpstr>Calibri Light</vt:lpstr>
      <vt:lpstr>Proxima Nova Cn Rg</vt:lpstr>
      <vt:lpstr>Times New Roman</vt:lpstr>
      <vt:lpstr>Office-téma</vt:lpstr>
      <vt:lpstr>  A Duna–Tisza közi Homokhátság vízhiányos ökológiai állapotának javítását, helyreállítását célzó vízkészlet-gazdálkodási projekt I.ütemének előkészítése  Projekt előrehaladási szakmai beszámoló</vt:lpstr>
      <vt:lpstr>PowerPoint-bemutató</vt:lpstr>
      <vt:lpstr>A vízpótlás előkészítésének (tervezésének) folyamata</vt:lpstr>
      <vt:lpstr>Az I. ütem rövid státuszjelentése</vt:lpstr>
      <vt:lpstr>Beruházási kormányprogram és stratégiai környezeti vizsgálat</vt:lpstr>
      <vt:lpstr>Geodéziai felmérés, talajmechanikai feltárások, előzetes egyeztetések </vt:lpstr>
      <vt:lpstr>Környezetvédelmi hatósági eljárásokhoz szükséges dokumentációk elkészítése, környezetvédelmi hatósági eljárások lefolytatása</vt:lpstr>
      <vt:lpstr>Örökségvédelmi dokumentáció (ERD I) és előzetes tűzszerészeti szakvélemény </vt:lpstr>
      <vt:lpstr>Örökségvédelmi dokumentáció (ERD I) és előzetes tűzszerészeti szakvélemény </vt:lpstr>
      <vt:lpstr>3/a tervezési területen tervezett beavatkozások</vt:lpstr>
      <vt:lpstr>Komplex műtárgy és tűsgát bontási terve</vt:lpstr>
      <vt:lpstr>Duna-Tisza csatorna rekonstrukciója</vt:lpstr>
      <vt:lpstr>Vízpótló rendszer </vt:lpstr>
      <vt:lpstr>Mikebudai-tározó</vt:lpstr>
      <vt:lpstr>Hátsági vízszétosztó rendszer</vt:lpstr>
      <vt:lpstr>4-es jelű tervezési területen tervezett beavatkozások</vt:lpstr>
      <vt:lpstr>Lakiteli vízikivételi és környezete</vt:lpstr>
      <vt:lpstr>Lakitelki öntöző főcsatorna és nyomásközpont</vt:lpstr>
      <vt:lpstr>Lakitelek-Szentkirály vízellátása</vt:lpstr>
      <vt:lpstr>Tározók (Lakitelki, Szentkirályi)</vt:lpstr>
      <vt:lpstr>Tiszaalpár-Nyárlőrinc vízellátása</vt:lpstr>
      <vt:lpstr>Tiszaalpár-Nyárlőrinc vízellátása</vt:lpstr>
      <vt:lpstr>Tiszaalpár-Nyárlőrinc vízellátása</vt:lpstr>
      <vt:lpstr>Nyárlőrinc-dél nyomóvezeték</vt:lpstr>
      <vt:lpstr>Nyárlőrinci végtározó</vt:lpstr>
      <vt:lpstr>Területszerzés, területigénybevétel előkészítésével kapcsolatos feladatok (térképi ábrázolás, területkimutatás), földvédelmi eljárás lefolytatása </vt:lpstr>
      <vt:lpstr>Irányítástechnika</vt:lpstr>
      <vt:lpstr>Megvalósíthatósági tanulmány és költség-haszon elemzés elkészítése </vt:lpstr>
      <vt:lpstr>Megvalósíthatósági tanulmány és költség-haszon elemzés elkészítése- Előzetes költségbecslések </vt:lpstr>
      <vt:lpstr>Megvalósíthatósági tanulmány és költség-haszon elemzés elkészítése- Előzetes költségbecslések </vt:lpstr>
      <vt:lpstr>Megvalósítást akadályozó tényezők</vt:lpstr>
      <vt:lpstr>Köszönöm a figyelmet!</vt:lpstr>
    </vt:vector>
  </TitlesOfParts>
  <Company>VIZITERV ENVIRON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Pethő Éva</dc:creator>
  <cp:lastModifiedBy>Laurinyecz Pál</cp:lastModifiedBy>
  <cp:revision>137</cp:revision>
  <dcterms:created xsi:type="dcterms:W3CDTF">2019-02-27T08:46:19Z</dcterms:created>
  <dcterms:modified xsi:type="dcterms:W3CDTF">2022-11-30T17:10:28Z</dcterms:modified>
</cp:coreProperties>
</file>